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-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1" name="Rounded Rectangle 10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2" name="Rounded Rectangle 11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8940800" y="4206875"/>
            <a:ext cx="1280584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BEEA8-9895-40C0-BD5A-9355E07844D8}" type="datetimeFigureOut">
              <a:rPr lang="en-GB">
                <a:solidFill>
                  <a:srgbClr val="297FD5"/>
                </a:solidFill>
              </a:rPr>
              <a:pPr>
                <a:defRPr/>
              </a:pPr>
              <a:t>18/11/2016</a:t>
            </a:fld>
            <a:endParaRPr lang="en-GB">
              <a:solidFill>
                <a:srgbClr val="297FD5"/>
              </a:solidFill>
            </a:endParaRPr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297FD5"/>
              </a:solidFill>
            </a:endParaRPr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CF5FEFD-3CA6-4D24-9D43-B8719F59C897}" type="slidenum">
              <a:rPr lang="en-GB" alt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160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903BF-1097-4485-A88A-0101AF336650}" type="datetimeFigureOut">
              <a:rPr lang="en-GB">
                <a:solidFill>
                  <a:srgbClr val="297FD5"/>
                </a:solidFill>
              </a:rPr>
              <a:pPr>
                <a:defRPr/>
              </a:pPr>
              <a:t>18/11/2016</a:t>
            </a:fld>
            <a:endParaRPr lang="en-GB">
              <a:solidFill>
                <a:srgbClr val="297FD5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297FD5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9FA71-4137-4334-A8A9-075AF8369AA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805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B3B75-BC77-4BDA-9708-F0423A3E1254}" type="datetimeFigureOut">
              <a:rPr lang="en-GB">
                <a:solidFill>
                  <a:srgbClr val="297FD5"/>
                </a:solidFill>
              </a:rPr>
              <a:pPr>
                <a:defRPr/>
              </a:pPr>
              <a:t>18/11/2016</a:t>
            </a:fld>
            <a:endParaRPr lang="en-GB">
              <a:solidFill>
                <a:srgbClr val="297FD5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297FD5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2D4EF-F1C4-496C-A0BF-184E000D9F1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94750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0F655-16E4-4C9F-A89F-342993E0C21D}" type="datetimeFigureOut">
              <a:rPr lang="en-GB">
                <a:solidFill>
                  <a:srgbClr val="297FD5"/>
                </a:solidFill>
              </a:rPr>
              <a:pPr>
                <a:defRPr/>
              </a:pPr>
              <a:t>18/11/2016</a:t>
            </a:fld>
            <a:endParaRPr lang="en-GB">
              <a:solidFill>
                <a:srgbClr val="297FD5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297FD5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E2209-F48E-4A49-A459-32DB56E43A5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2203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17644-9800-4274-8E9C-4FABED8858A5}" type="datetimeFigureOut">
              <a:rPr lang="en-GB">
                <a:solidFill>
                  <a:srgbClr val="297FD5"/>
                </a:solidFill>
              </a:rPr>
              <a:pPr>
                <a:defRPr/>
              </a:pPr>
              <a:t>18/11/2016</a:t>
            </a:fld>
            <a:endParaRPr lang="en-GB">
              <a:solidFill>
                <a:srgbClr val="297FD5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297FD5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D2625-8BB9-4784-98B7-556C203213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24128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83231-4DAA-42B1-A7C6-17BF1799C633}" type="datetimeFigureOut">
              <a:rPr lang="en-GB">
                <a:solidFill>
                  <a:srgbClr val="297FD5"/>
                </a:solidFill>
              </a:rPr>
              <a:pPr>
                <a:defRPr/>
              </a:pPr>
              <a:t>18/11/2016</a:t>
            </a:fld>
            <a:endParaRPr lang="en-GB">
              <a:solidFill>
                <a:srgbClr val="297FD5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297FD5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EC596-883B-4C90-B2BE-14F6FDF2AB0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7692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6605711-D1E9-4EB4-846B-295D008E52C1}" type="datetimeFigureOut">
              <a:rPr lang="en-GB">
                <a:solidFill>
                  <a:srgbClr val="297FD5"/>
                </a:solidFill>
              </a:rPr>
              <a:pPr>
                <a:defRPr/>
              </a:pPr>
              <a:t>18/11/2016</a:t>
            </a:fld>
            <a:endParaRPr lang="en-GB">
              <a:solidFill>
                <a:srgbClr val="297FD5"/>
              </a:solidFill>
            </a:endParaRPr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F5A6BA-1085-4D2C-8F18-3A3E4614840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297FD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41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8274E-581B-4768-9A99-75DA1D97EB40}" type="datetimeFigureOut">
              <a:rPr lang="en-GB">
                <a:solidFill>
                  <a:srgbClr val="297FD5"/>
                </a:solidFill>
              </a:rPr>
              <a:pPr>
                <a:defRPr/>
              </a:pPr>
              <a:t>18/11/2016</a:t>
            </a:fld>
            <a:endParaRPr lang="en-GB">
              <a:solidFill>
                <a:srgbClr val="297FD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297FD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ABF6D1A-EDE8-47C5-A0E3-A31BAC0A2FC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0294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1328C-156F-4D8F-945A-B37ED32175EF}" type="datetimeFigureOut">
              <a:rPr lang="en-GB">
                <a:solidFill>
                  <a:srgbClr val="297FD5"/>
                </a:solidFill>
              </a:rPr>
              <a:pPr>
                <a:defRPr/>
              </a:pPr>
              <a:t>18/11/2016</a:t>
            </a:fld>
            <a:endParaRPr lang="en-GB">
              <a:solidFill>
                <a:srgbClr val="297FD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297FD5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2AC8E-0256-46E1-9E23-E56B2A8789B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3597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AF30C-4B91-471E-B7C0-6A2E8620AECB}" type="datetimeFigureOut">
              <a:rPr lang="en-GB">
                <a:solidFill>
                  <a:srgbClr val="297FD5"/>
                </a:solidFill>
              </a:rPr>
              <a:pPr>
                <a:defRPr/>
              </a:pPr>
              <a:t>18/11/2016</a:t>
            </a:fld>
            <a:endParaRPr lang="en-GB">
              <a:solidFill>
                <a:srgbClr val="297FD5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297FD5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D02F3-F51B-4D0F-9285-09517C4E4C8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7241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1A89E-E7C9-4426-954E-0F5E79F47186}" type="datetimeFigureOut">
              <a:rPr lang="en-GB">
                <a:solidFill>
                  <a:srgbClr val="297FD5"/>
                </a:solidFill>
              </a:rPr>
              <a:pPr>
                <a:defRPr/>
              </a:pPr>
              <a:t>18/11/2016</a:t>
            </a:fld>
            <a:endParaRPr lang="en-GB">
              <a:solidFill>
                <a:srgbClr val="297FD5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297FD5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6A6F5-2945-436E-A4AC-2438020413A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768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Rectangle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Rectangle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Rectangle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39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4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6EFDC2-688C-4BCC-B8CB-7855C5CD4E9F}" type="datetimeFigureOut">
              <a:rPr lang="en-GB">
                <a:solidFill>
                  <a:srgbClr val="297FD5"/>
                </a:solidFill>
                <a:latin typeface="Lucida Sans Unicode" panose="020B0602030504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18/11/2016</a:t>
            </a:fld>
            <a:endParaRPr lang="en-GB">
              <a:solidFill>
                <a:srgbClr val="297FD5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297FD5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3BBEC3-3C52-4035-A4F0-4DEF0CAC9F3A}" type="slidenum">
              <a:rPr lang="en-GB" altLang="en-US">
                <a:latin typeface="Lucida Sans Unicode" panose="020B0602030504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>
              <a:latin typeface="Lucida Sans Unicode" panose="020B0602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917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7F8FA9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7F8FA9"/>
        </a:buClr>
        <a:buFont typeface="Georgia" panose="02040502050405020303" pitchFamily="18" charset="0"/>
        <a:buChar char="▫"/>
        <a:defRPr sz="2000" kern="1200">
          <a:solidFill>
            <a:srgbClr val="7F8FA9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pa.eu/epso" TargetMode="External"/><Relationship Id="rId2" Type="http://schemas.openxmlformats.org/officeDocument/2006/relationships/hyperlink" Target="http://www.europarl.europa.eu/atyourservice/it/20150201PVL00047/Tirocin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esc.europa.eu/" TargetMode="External"/><Relationship Id="rId3" Type="http://schemas.openxmlformats.org/officeDocument/2006/relationships/hyperlink" Target="http://www.ecb.europa.eu/" TargetMode="External"/><Relationship Id="rId7" Type="http://schemas.openxmlformats.org/officeDocument/2006/relationships/hyperlink" Target="http://www.cor.europa.eu/" TargetMode="External"/><Relationship Id="rId2" Type="http://schemas.openxmlformats.org/officeDocument/2006/relationships/hyperlink" Target="http://www.ec.europa.e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nsilium.europa.eu/" TargetMode="External"/><Relationship Id="rId5" Type="http://schemas.openxmlformats.org/officeDocument/2006/relationships/hyperlink" Target="http://www.eca.europa.eu/" TargetMode="External"/><Relationship Id="rId10" Type="http://schemas.openxmlformats.org/officeDocument/2006/relationships/image" Target="../media/image13.png"/><Relationship Id="rId4" Type="http://schemas.openxmlformats.org/officeDocument/2006/relationships/hyperlink" Target="http://www.curia.europa.eu/" TargetMode="External"/><Relationship Id="rId9" Type="http://schemas.openxmlformats.org/officeDocument/2006/relationships/hyperlink" Target="http://www.ombudsman.europa.eu/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esc.europa.eu/?i=portal.en.traineeships-shortterm" TargetMode="External"/><Relationship Id="rId2" Type="http://schemas.openxmlformats.org/officeDocument/2006/relationships/hyperlink" Target="http://www.eesc.europa.eu/?i=portal.en.traineeships-longterm" TargetMode="Externa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parl.it/it/ufficio_milano.html" TargetMode="External"/><Relationship Id="rId2" Type="http://schemas.openxmlformats.org/officeDocument/2006/relationships/hyperlink" Target="mailto:epmilano@europarl.europa.e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703388" y="1916114"/>
            <a:ext cx="7772400" cy="1470025"/>
          </a:xfrm>
        </p:spPr>
        <p:txBody>
          <a:bodyPr/>
          <a:lstStyle/>
          <a:p>
            <a:pPr eaLnBrk="1" hangingPunct="1"/>
            <a:r>
              <a:rPr lang="it-IT" altLang="en-US" smtClean="0"/>
              <a:t>Opportunità formative nelle Istituzioni europee</a:t>
            </a:r>
            <a:endParaRPr lang="en-GB" altLang="en-US" smtClean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600200" y="3886200"/>
            <a:ext cx="9067800" cy="1066800"/>
          </a:xfrm>
        </p:spPr>
        <p:txBody>
          <a:bodyPr/>
          <a:lstStyle/>
          <a:p>
            <a:pPr marL="63500" eaLnBrk="1" hangingPunct="1">
              <a:defRPr/>
            </a:pPr>
            <a:r>
              <a:rPr lang="it-IT" altLang="en-US" dirty="0" smtClean="0">
                <a:latin typeface="+mj-lt"/>
              </a:rPr>
              <a:t>Dott.ssa Barbara Forni</a:t>
            </a:r>
          </a:p>
          <a:p>
            <a:pPr marL="63500" eaLnBrk="1" hangingPunct="1">
              <a:defRPr/>
            </a:pPr>
            <a:r>
              <a:rPr lang="it-IT" altLang="en-US" sz="1800" dirty="0">
                <a:latin typeface="+mj-lt"/>
              </a:rPr>
              <a:t>Ufficio d’Informazione a Milano del Parlamento europeo</a:t>
            </a:r>
            <a:endParaRPr lang="en-GB" altLang="en-US" sz="1800" dirty="0">
              <a:latin typeface="+mj-lt"/>
            </a:endParaRPr>
          </a:p>
        </p:txBody>
      </p:sp>
      <p:pic>
        <p:nvPicPr>
          <p:cNvPr id="614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963" y="5372100"/>
            <a:ext cx="3103562" cy="129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093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984075" y="552104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altLang="en-US" sz="3600" dirty="0">
                <a:solidFill>
                  <a:schemeClr val="accent2"/>
                </a:solidFill>
              </a:rPr>
              <a:t>Tirocini di traduzione </a:t>
            </a:r>
            <a:br>
              <a:rPr lang="it-IT" altLang="en-US" sz="3600" dirty="0">
                <a:solidFill>
                  <a:schemeClr val="accent2"/>
                </a:solidFill>
              </a:rPr>
            </a:br>
            <a:r>
              <a:rPr lang="it-IT" altLang="en-US" sz="3600" dirty="0">
                <a:solidFill>
                  <a:schemeClr val="accent2"/>
                </a:solidFill>
              </a:rPr>
              <a:t>per titolari di diplomi universitari</a:t>
            </a:r>
            <a:endParaRPr lang="en-GB" altLang="en-US" sz="36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2313" y="1700808"/>
            <a:ext cx="8229600" cy="5257800"/>
          </a:xfrm>
        </p:spPr>
        <p:txBody>
          <a:bodyPr>
            <a:normAutofit/>
          </a:bodyPr>
          <a:lstStyle/>
          <a:p>
            <a:pPr lvl="0"/>
            <a:r>
              <a:rPr lang="it-IT" sz="2000" b="1" u="sng" dirty="0">
                <a:latin typeface="+mj-lt"/>
              </a:rPr>
              <a:t>Requisiti:</a:t>
            </a:r>
            <a:r>
              <a:rPr lang="it-IT" sz="2000" dirty="0">
                <a:latin typeface="+mj-lt"/>
              </a:rPr>
              <a:t> </a:t>
            </a:r>
          </a:p>
          <a:p>
            <a:pPr marL="109537" indent="0">
              <a:buNone/>
            </a:pPr>
            <a:endParaRPr lang="it-IT" sz="600" dirty="0">
              <a:latin typeface="+mj-lt"/>
            </a:endParaRPr>
          </a:p>
          <a:p>
            <a:pPr>
              <a:buFontTx/>
              <a:buChar char="-"/>
            </a:pPr>
            <a:r>
              <a:rPr lang="it-IT" sz="1600" dirty="0" smtClean="0">
                <a:latin typeface="+mj-lt"/>
              </a:rPr>
              <a:t>essere </a:t>
            </a:r>
            <a:r>
              <a:rPr lang="it-IT" sz="1600" dirty="0">
                <a:latin typeface="+mj-lt"/>
              </a:rPr>
              <a:t>titolari di diploma universitario di una durata minima di 3 </a:t>
            </a:r>
            <a:r>
              <a:rPr lang="it-IT" sz="1600" dirty="0" smtClean="0">
                <a:latin typeface="+mj-lt"/>
              </a:rPr>
              <a:t>anni </a:t>
            </a:r>
          </a:p>
          <a:p>
            <a:pPr>
              <a:buFontTx/>
              <a:buChar char="-"/>
            </a:pPr>
            <a:r>
              <a:rPr lang="it-IT" sz="1600" dirty="0" smtClean="0">
                <a:latin typeface="+mj-lt"/>
              </a:rPr>
              <a:t>perfetta </a:t>
            </a:r>
            <a:r>
              <a:rPr lang="it-IT" sz="1600" dirty="0">
                <a:latin typeface="+mj-lt"/>
              </a:rPr>
              <a:t>conoscenza di una delle lingue ufficiali dell'UE o della lingua ufficiale di uno dei paesi candidati + conoscenza approfondita di altre 2 lingue </a:t>
            </a:r>
            <a:r>
              <a:rPr lang="it-IT" sz="1600" dirty="0" smtClean="0">
                <a:latin typeface="+mj-lt"/>
              </a:rPr>
              <a:t>ufficiali; </a:t>
            </a:r>
            <a:endParaRPr lang="it-IT" sz="1600" dirty="0">
              <a:latin typeface="+mj-lt"/>
            </a:endParaRPr>
          </a:p>
          <a:p>
            <a:pPr marL="109537" indent="0">
              <a:buNone/>
            </a:pPr>
            <a:endParaRPr lang="en-GB" sz="800" dirty="0">
              <a:latin typeface="+mj-lt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sz="2000" b="1" u="sng" dirty="0">
                <a:latin typeface="+mj-lt"/>
              </a:rPr>
              <a:t>Durata</a:t>
            </a:r>
            <a:r>
              <a:rPr lang="it-IT" sz="2000" dirty="0">
                <a:latin typeface="+mj-lt"/>
              </a:rPr>
              <a:t>: </a:t>
            </a:r>
            <a:endParaRPr lang="it-IT" sz="2000" dirty="0" smtClean="0">
              <a:latin typeface="+mj-lt"/>
            </a:endParaRPr>
          </a:p>
          <a:p>
            <a:pPr marL="109728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it-IT" sz="2000" dirty="0" smtClean="0">
                <a:latin typeface="+mj-lt"/>
              </a:rPr>
              <a:t>   </a:t>
            </a:r>
            <a:r>
              <a:rPr lang="it-IT" sz="1600" dirty="0" smtClean="0">
                <a:latin typeface="+mj-lt"/>
              </a:rPr>
              <a:t>3 </a:t>
            </a:r>
            <a:r>
              <a:rPr lang="it-IT" sz="1600" dirty="0">
                <a:latin typeface="+mj-lt"/>
              </a:rPr>
              <a:t>mesi (</a:t>
            </a:r>
            <a:r>
              <a:rPr lang="it-IT" sz="1600" dirty="0" smtClean="0">
                <a:latin typeface="+mj-lt"/>
              </a:rPr>
              <a:t>possono </a:t>
            </a:r>
            <a:r>
              <a:rPr lang="it-IT" sz="1600" dirty="0">
                <a:latin typeface="+mj-lt"/>
              </a:rPr>
              <a:t>essere eccezionalmente prorogati per non più di </a:t>
            </a:r>
            <a:r>
              <a:rPr lang="it-IT" sz="1600" dirty="0" smtClean="0">
                <a:latin typeface="+mj-lt"/>
              </a:rPr>
              <a:t>3   </a:t>
            </a:r>
          </a:p>
          <a:p>
            <a:pPr marL="109728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it-IT" sz="1600" dirty="0" smtClean="0">
                <a:latin typeface="+mj-lt"/>
              </a:rPr>
              <a:t>    mesi)           </a:t>
            </a:r>
            <a:endParaRPr lang="it-IT" sz="1600" dirty="0">
              <a:latin typeface="+mj-lt"/>
            </a:endParaRPr>
          </a:p>
          <a:p>
            <a:pPr marL="109728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800" dirty="0">
              <a:latin typeface="+mj-lt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sz="2000" b="1" u="sng" dirty="0">
                <a:latin typeface="+mj-lt"/>
              </a:rPr>
              <a:t>Sede</a:t>
            </a:r>
            <a:r>
              <a:rPr lang="it-IT" sz="2000" dirty="0">
                <a:latin typeface="+mj-lt"/>
              </a:rPr>
              <a:t>: </a:t>
            </a:r>
            <a:r>
              <a:rPr lang="it-IT" sz="1600" dirty="0">
                <a:latin typeface="+mj-lt"/>
              </a:rPr>
              <a:t>Lussemburgo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GB" sz="3000" dirty="0"/>
          </a:p>
        </p:txBody>
      </p:sp>
      <p:pic>
        <p:nvPicPr>
          <p:cNvPr id="1536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184" y="5013176"/>
            <a:ext cx="6553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265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063750" y="476250"/>
            <a:ext cx="8229600" cy="1066800"/>
          </a:xfrm>
        </p:spPr>
        <p:txBody>
          <a:bodyPr/>
          <a:lstStyle/>
          <a:p>
            <a:pPr algn="ctr" eaLnBrk="1" hangingPunct="1"/>
            <a:r>
              <a:rPr lang="it-IT" altLang="en-US" sz="3600">
                <a:solidFill>
                  <a:schemeClr val="accent2"/>
                </a:solidFill>
              </a:rPr>
              <a:t>Tirocini di formazione alla traduzione </a:t>
            </a:r>
            <a:endParaRPr lang="en-GB" altLang="en-US" sz="3600">
              <a:solidFill>
                <a:schemeClr val="accent2"/>
              </a:solidFill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518160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en-US" sz="2000" b="1" u="sng" dirty="0">
                <a:latin typeface="+mj-lt"/>
              </a:rPr>
              <a:t>Requisiti</a:t>
            </a:r>
            <a:r>
              <a:rPr lang="it-IT" altLang="en-US" sz="2000" dirty="0">
                <a:latin typeface="+mj-lt"/>
              </a:rPr>
              <a:t>: diploma di scuola superiore, perfetta conoscenza di una delle lingue ufficiali </a:t>
            </a:r>
            <a:r>
              <a:rPr lang="it-IT" altLang="en-US" sz="2000" dirty="0" smtClean="0">
                <a:latin typeface="+mj-lt"/>
              </a:rPr>
              <a:t>dell’UE </a:t>
            </a:r>
            <a:r>
              <a:rPr lang="it-IT" altLang="en-US" sz="2000" dirty="0">
                <a:latin typeface="+mj-lt"/>
              </a:rPr>
              <a:t>e di altre due lingue ufficiali</a:t>
            </a:r>
          </a:p>
          <a:p>
            <a:pPr eaLnBrk="1" hangingPunct="1">
              <a:defRPr/>
            </a:pPr>
            <a:endParaRPr lang="it-IT" altLang="en-US" sz="2000" dirty="0">
              <a:latin typeface="+mj-lt"/>
            </a:endParaRPr>
          </a:p>
          <a:p>
            <a:pPr eaLnBrk="1" hangingPunct="1">
              <a:defRPr/>
            </a:pPr>
            <a:r>
              <a:rPr lang="it-IT" altLang="en-US" sz="2000" b="1" u="sng" dirty="0">
                <a:latin typeface="+mj-lt"/>
              </a:rPr>
              <a:t>Durata</a:t>
            </a:r>
            <a:r>
              <a:rPr lang="it-IT" altLang="en-US" sz="2000" dirty="0">
                <a:latin typeface="+mj-lt"/>
              </a:rPr>
              <a:t>: da 1 a 3 mesi (</a:t>
            </a:r>
            <a:r>
              <a:rPr lang="it-IT" altLang="en-US" sz="2000" dirty="0" smtClean="0">
                <a:latin typeface="+mj-lt"/>
              </a:rPr>
              <a:t>possono </a:t>
            </a:r>
            <a:r>
              <a:rPr lang="it-IT" altLang="en-US" sz="2000" dirty="0">
                <a:latin typeface="+mj-lt"/>
              </a:rPr>
              <a:t>essere eccezionalmente prorogati per non più di 3 </a:t>
            </a:r>
            <a:r>
              <a:rPr lang="it-IT" altLang="en-US" sz="2000" dirty="0" smtClean="0">
                <a:latin typeface="+mj-lt"/>
              </a:rPr>
              <a:t>mesi) </a:t>
            </a:r>
            <a:endParaRPr lang="it-IT" altLang="en-US" sz="2000" dirty="0">
              <a:latin typeface="+mj-lt"/>
            </a:endParaRPr>
          </a:p>
          <a:p>
            <a:pPr marL="109537" indent="0" eaLnBrk="1" hangingPunct="1">
              <a:buNone/>
              <a:defRPr/>
            </a:pPr>
            <a:endParaRPr lang="it-IT" altLang="en-US" sz="2000" dirty="0">
              <a:latin typeface="+mj-lt"/>
            </a:endParaRPr>
          </a:p>
          <a:p>
            <a:pPr eaLnBrk="1" hangingPunct="1">
              <a:defRPr/>
            </a:pPr>
            <a:r>
              <a:rPr lang="it-IT" altLang="en-US" sz="2000" b="1" u="sng" dirty="0">
                <a:latin typeface="+mj-lt"/>
              </a:rPr>
              <a:t>Sede</a:t>
            </a:r>
            <a:r>
              <a:rPr lang="it-IT" altLang="en-US" sz="2000" dirty="0">
                <a:latin typeface="+mj-lt"/>
              </a:rPr>
              <a:t>: Lussemburgo</a:t>
            </a:r>
          </a:p>
          <a:p>
            <a:pPr eaLnBrk="1" hangingPunct="1">
              <a:defRPr/>
            </a:pPr>
            <a:endParaRPr lang="it-IT" altLang="en-US" sz="2400" dirty="0"/>
          </a:p>
          <a:p>
            <a:pPr eaLnBrk="1" hangingPunct="1">
              <a:defRPr/>
            </a:pPr>
            <a:endParaRPr lang="en-GB" altLang="en-US" sz="2400" dirty="0"/>
          </a:p>
        </p:txBody>
      </p:sp>
      <p:pic>
        <p:nvPicPr>
          <p:cNvPr id="16388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938" y="4486275"/>
            <a:ext cx="6553200" cy="1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111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1919288" y="836613"/>
            <a:ext cx="8229600" cy="1066800"/>
          </a:xfrm>
        </p:spPr>
        <p:txBody>
          <a:bodyPr/>
          <a:lstStyle/>
          <a:p>
            <a:pPr algn="ctr" eaLnBrk="1" hangingPunct="1"/>
            <a:r>
              <a:rPr lang="it-IT" altLang="en-US" sz="3600">
                <a:solidFill>
                  <a:schemeClr val="accent2"/>
                </a:solidFill>
              </a:rPr>
              <a:t>Importante</a:t>
            </a:r>
            <a:endParaRPr lang="en-GB" altLang="en-US" sz="360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dirty="0" smtClean="0">
                <a:latin typeface="+mj-lt"/>
              </a:rPr>
              <a:t>Candidature on-line accedendo al sito del PE </a:t>
            </a:r>
            <a:r>
              <a:rPr lang="it-IT" sz="2400" dirty="0">
                <a:solidFill>
                  <a:srgbClr val="002060"/>
                </a:solidFill>
                <a:latin typeface="+mj-lt"/>
              </a:rPr>
              <a:t> </a:t>
            </a:r>
          </a:p>
          <a:p>
            <a:pPr marL="109728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it-IT" sz="2200" dirty="0" smtClean="0">
                <a:solidFill>
                  <a:srgbClr val="002060"/>
                </a:solidFill>
                <a:latin typeface="+mj-lt"/>
                <a:hlinkClick r:id="rId2"/>
              </a:rPr>
              <a:t>http</a:t>
            </a:r>
            <a:r>
              <a:rPr lang="it-IT" sz="2200" dirty="0">
                <a:solidFill>
                  <a:srgbClr val="002060"/>
                </a:solidFill>
                <a:latin typeface="+mj-lt"/>
                <a:hlinkClick r:id="rId2"/>
              </a:rPr>
              <a:t>://www.europarl.europa.eu/atyourservice/it/20150201PVL00047/Tirocini</a:t>
            </a:r>
            <a:r>
              <a:rPr lang="it-IT" sz="2200" dirty="0">
                <a:solidFill>
                  <a:srgbClr val="002060"/>
                </a:solidFill>
                <a:latin typeface="+mj-lt"/>
              </a:rPr>
              <a:t> </a:t>
            </a:r>
          </a:p>
          <a:p>
            <a:pPr marL="109728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2400" dirty="0" smtClean="0">
              <a:latin typeface="+mj-lt"/>
            </a:endParaRPr>
          </a:p>
          <a:p>
            <a:pPr marL="109728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2400" dirty="0">
              <a:latin typeface="+mj-lt"/>
            </a:endParaRPr>
          </a:p>
          <a:p>
            <a:pPr marL="109728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2400" dirty="0">
              <a:latin typeface="+mj-lt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dirty="0" smtClean="0">
                <a:latin typeface="+mj-lt"/>
              </a:rPr>
              <a:t>Assunzioni SOLO tramite concorsi EPSO </a:t>
            </a:r>
            <a:r>
              <a:rPr lang="it-IT" sz="2400" dirty="0">
                <a:latin typeface="+mj-lt"/>
                <a:hlinkClick r:id="rId3"/>
              </a:rPr>
              <a:t>www.europa.eu/epso</a:t>
            </a:r>
            <a:r>
              <a:rPr lang="it-IT" sz="2400" dirty="0">
                <a:latin typeface="+mj-lt"/>
              </a:rPr>
              <a:t> </a:t>
            </a:r>
            <a:endParaRPr lang="it-IT" sz="2400" dirty="0">
              <a:solidFill>
                <a:schemeClr val="accent1"/>
              </a:solidFill>
              <a:latin typeface="+mj-lt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2400" dirty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2400" dirty="0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164138"/>
            <a:ext cx="3035300" cy="126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596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992313" y="404813"/>
            <a:ext cx="8229600" cy="1066800"/>
          </a:xfrm>
        </p:spPr>
        <p:txBody>
          <a:bodyPr/>
          <a:lstStyle/>
          <a:p>
            <a:pPr algn="ctr" eaLnBrk="1" hangingPunct="1"/>
            <a:r>
              <a:rPr lang="it-IT" altLang="en-US" smtClean="0">
                <a:solidFill>
                  <a:schemeClr val="accent2"/>
                </a:solidFill>
              </a:rPr>
              <a:t>Application Form</a:t>
            </a:r>
            <a:endParaRPr lang="en-GB" altLang="en-US" smtClean="0">
              <a:solidFill>
                <a:schemeClr val="accent2"/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992313" y="1628775"/>
            <a:ext cx="8229600" cy="432435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en-US" sz="2400" dirty="0" smtClean="0">
                <a:latin typeface="+mj-lt"/>
              </a:rPr>
              <a:t>Il </a:t>
            </a:r>
            <a:r>
              <a:rPr lang="it-IT" altLang="en-US" sz="2400" dirty="0">
                <a:latin typeface="+mj-lt"/>
              </a:rPr>
              <a:t>tempo massimo a disposizione per compilare ogni pagina del formulario è pari a 30 </a:t>
            </a:r>
            <a:r>
              <a:rPr lang="it-IT" altLang="en-US" sz="2400" dirty="0" smtClean="0">
                <a:latin typeface="+mj-lt"/>
              </a:rPr>
              <a:t>minuti</a:t>
            </a:r>
            <a:endParaRPr lang="it-IT" altLang="en-US" sz="2400" dirty="0">
              <a:latin typeface="+mj-lt"/>
            </a:endParaRPr>
          </a:p>
          <a:p>
            <a:pPr marL="109537" indent="0" eaLnBrk="1" hangingPunct="1">
              <a:buNone/>
              <a:defRPr/>
            </a:pPr>
            <a:endParaRPr lang="it-IT" altLang="en-US" sz="2400" dirty="0">
              <a:latin typeface="+mj-lt"/>
            </a:endParaRPr>
          </a:p>
          <a:p>
            <a:pPr eaLnBrk="1" hangingPunct="1">
              <a:defRPr/>
            </a:pPr>
            <a:r>
              <a:rPr lang="it-IT" altLang="en-US" sz="2400" dirty="0">
                <a:latin typeface="+mj-lt"/>
              </a:rPr>
              <a:t>Lingua utilizzata: inglese, francese o tedesco </a:t>
            </a:r>
            <a:r>
              <a:rPr lang="it-IT" altLang="en-US" sz="2400" dirty="0" smtClean="0">
                <a:solidFill>
                  <a:srgbClr val="FF0000"/>
                </a:solidFill>
                <a:latin typeface="+mj-lt"/>
              </a:rPr>
              <a:t> </a:t>
            </a:r>
            <a:endParaRPr lang="it-IT" altLang="en-US" sz="2400" dirty="0">
              <a:latin typeface="+mj-lt"/>
            </a:endParaRPr>
          </a:p>
          <a:p>
            <a:pPr eaLnBrk="1" hangingPunct="1">
              <a:defRPr/>
            </a:pPr>
            <a:endParaRPr lang="it-IT" altLang="en-US" sz="2400" dirty="0">
              <a:latin typeface="+mj-lt"/>
            </a:endParaRPr>
          </a:p>
          <a:p>
            <a:pPr eaLnBrk="1" hangingPunct="1">
              <a:defRPr/>
            </a:pPr>
            <a:r>
              <a:rPr lang="it-IT" altLang="en-US" sz="2400" dirty="0">
                <a:latin typeface="+mj-lt"/>
              </a:rPr>
              <a:t>Composta da 5 parti: General information, </a:t>
            </a:r>
            <a:r>
              <a:rPr lang="it-IT" altLang="en-US" sz="2400" dirty="0" err="1">
                <a:latin typeface="+mj-lt"/>
              </a:rPr>
              <a:t>Languages</a:t>
            </a:r>
            <a:r>
              <a:rPr lang="it-IT" altLang="en-US" sz="2400" dirty="0">
                <a:latin typeface="+mj-lt"/>
              </a:rPr>
              <a:t>, </a:t>
            </a:r>
            <a:r>
              <a:rPr lang="it-IT" altLang="en-US" sz="2400" dirty="0" err="1">
                <a:latin typeface="+mj-lt"/>
              </a:rPr>
              <a:t>Education</a:t>
            </a:r>
            <a:r>
              <a:rPr lang="it-IT" altLang="en-US" sz="2400" dirty="0">
                <a:latin typeface="+mj-lt"/>
              </a:rPr>
              <a:t>, IT </a:t>
            </a:r>
            <a:r>
              <a:rPr lang="it-IT" altLang="en-US" sz="2400" dirty="0" err="1">
                <a:latin typeface="+mj-lt"/>
              </a:rPr>
              <a:t>skills</a:t>
            </a:r>
            <a:r>
              <a:rPr lang="it-IT" altLang="en-US" sz="2400" dirty="0">
                <a:latin typeface="+mj-lt"/>
              </a:rPr>
              <a:t>, </a:t>
            </a:r>
            <a:r>
              <a:rPr lang="it-IT" altLang="en-US" sz="2400" dirty="0" err="1">
                <a:latin typeface="+mj-lt"/>
              </a:rPr>
              <a:t>Motivation</a:t>
            </a:r>
            <a:r>
              <a:rPr lang="it-IT" altLang="en-US" sz="2400" dirty="0">
                <a:latin typeface="+mj-lt"/>
              </a:rPr>
              <a:t>/</a:t>
            </a:r>
            <a:r>
              <a:rPr lang="it-IT" altLang="en-US" sz="2400" dirty="0" err="1">
                <a:latin typeface="+mj-lt"/>
              </a:rPr>
              <a:t>Interests</a:t>
            </a:r>
            <a:r>
              <a:rPr lang="it-IT" altLang="en-US" sz="2400" dirty="0">
                <a:latin typeface="+mj-lt"/>
              </a:rPr>
              <a:t> </a:t>
            </a:r>
            <a:r>
              <a:rPr lang="it-IT" altLang="en-US" sz="2400" dirty="0" smtClean="0">
                <a:solidFill>
                  <a:srgbClr val="FF0000"/>
                </a:solidFill>
                <a:latin typeface="+mj-lt"/>
              </a:rPr>
              <a:t> </a:t>
            </a:r>
            <a:endParaRPr lang="it-IT" altLang="en-US" sz="2400" dirty="0">
              <a:latin typeface="+mj-lt"/>
            </a:endParaRPr>
          </a:p>
          <a:p>
            <a:pPr eaLnBrk="1" hangingPunct="1">
              <a:defRPr/>
            </a:pPr>
            <a:endParaRPr lang="it-IT" altLang="en-US" sz="2400" dirty="0">
              <a:latin typeface="+mj-lt"/>
            </a:endParaRPr>
          </a:p>
          <a:p>
            <a:pPr eaLnBrk="1" hangingPunct="1">
              <a:defRPr/>
            </a:pPr>
            <a:r>
              <a:rPr lang="it-IT" altLang="en-US" sz="2400" dirty="0">
                <a:latin typeface="+mj-lt"/>
              </a:rPr>
              <a:t>Per svolgere uno stage presso l’Ufficio d’Informazione del PE a Milano indicare DG </a:t>
            </a:r>
            <a:r>
              <a:rPr lang="it-IT" altLang="en-US" sz="2400" dirty="0" smtClean="0">
                <a:latin typeface="+mj-lt"/>
              </a:rPr>
              <a:t>COMM - </a:t>
            </a:r>
            <a:r>
              <a:rPr lang="it-IT" altLang="en-US" sz="2400" dirty="0">
                <a:latin typeface="+mj-lt"/>
              </a:rPr>
              <a:t>Milano</a:t>
            </a:r>
            <a:endParaRPr lang="en-GB" altLang="en-US" sz="2400" dirty="0">
              <a:latin typeface="+mj-lt"/>
            </a:endParaRP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8745" y="5566568"/>
            <a:ext cx="2601912" cy="108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059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92313" y="476250"/>
            <a:ext cx="8229600" cy="1066800"/>
          </a:xfrm>
        </p:spPr>
        <p:txBody>
          <a:bodyPr/>
          <a:lstStyle/>
          <a:p>
            <a:pPr algn="ctr" eaLnBrk="1" hangingPunct="1"/>
            <a:r>
              <a:rPr lang="it-IT" altLang="en-US" smtClean="0">
                <a:solidFill>
                  <a:schemeClr val="accent2"/>
                </a:solidFill>
              </a:rPr>
              <a:t>Procedura di ammissione</a:t>
            </a:r>
            <a:endParaRPr lang="en-GB" altLang="en-US" smtClean="0">
              <a:solidFill>
                <a:schemeClr val="accent2"/>
              </a:solidFill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992313" y="1884152"/>
            <a:ext cx="8229600" cy="4324350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altLang="en-US" sz="2300" dirty="0">
                <a:latin typeface="+mj-lt"/>
              </a:rPr>
              <a:t>Presentazione e completamento dell’atto di candidatura </a:t>
            </a:r>
            <a:br>
              <a:rPr lang="it-IT" altLang="en-US" sz="2300" dirty="0">
                <a:latin typeface="+mj-lt"/>
              </a:rPr>
            </a:br>
            <a:endParaRPr lang="it-IT" altLang="en-US" sz="2300" dirty="0">
              <a:latin typeface="+mj-lt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altLang="en-US" sz="2300" dirty="0">
                <a:latin typeface="+mj-lt"/>
              </a:rPr>
              <a:t>Esame delle candidature da parte dell’Ufficio tirocini e invio alle Direzioni generali</a:t>
            </a:r>
            <a:br>
              <a:rPr lang="it-IT" altLang="en-US" sz="2300" dirty="0">
                <a:latin typeface="+mj-lt"/>
              </a:rPr>
            </a:br>
            <a:endParaRPr lang="it-IT" altLang="en-US" sz="2300" dirty="0">
              <a:latin typeface="+mj-lt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altLang="en-US" sz="2300" dirty="0">
                <a:latin typeface="+mj-lt"/>
              </a:rPr>
              <a:t>I servizi competenti delle Direzioni generali comunicano all’Ufficio tirocini le scelte effettuate</a:t>
            </a:r>
            <a:br>
              <a:rPr lang="it-IT" altLang="en-US" sz="2300" dirty="0">
                <a:latin typeface="+mj-lt"/>
              </a:rPr>
            </a:br>
            <a:endParaRPr lang="it-IT" altLang="en-US" sz="2300" dirty="0">
              <a:latin typeface="+mj-lt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altLang="en-US" sz="2300" dirty="0">
                <a:latin typeface="+mj-lt"/>
              </a:rPr>
              <a:t>Ai candidati viene notificato l’esito della loro candidatura all’indirizzo di posta elettronica da loro indicato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en-GB" altLang="en-US" dirty="0" smtClean="0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4831" y="5770563"/>
            <a:ext cx="2601912" cy="108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814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476250"/>
            <a:ext cx="8229600" cy="1066800"/>
          </a:xfrm>
        </p:spPr>
        <p:txBody>
          <a:bodyPr/>
          <a:lstStyle/>
          <a:p>
            <a:pPr algn="ctr" eaLnBrk="1" hangingPunct="1"/>
            <a:r>
              <a:rPr lang="it-IT" altLang="en-US" smtClean="0">
                <a:solidFill>
                  <a:schemeClr val="accent2"/>
                </a:solidFill>
              </a:rPr>
              <a:t>Altre Istituzioni</a:t>
            </a:r>
            <a:endParaRPr lang="en-GB" altLang="en-US" smtClean="0">
              <a:solidFill>
                <a:schemeClr val="accent2"/>
              </a:solidFill>
            </a:endParaRPr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>
          <a:xfrm>
            <a:off x="2303463" y="1327068"/>
            <a:ext cx="8208962" cy="4530725"/>
          </a:xfrm>
        </p:spPr>
        <p:txBody>
          <a:bodyPr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800" dirty="0">
              <a:latin typeface="Arial Narrow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800" dirty="0">
              <a:latin typeface="Arial Narrow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800" dirty="0">
              <a:latin typeface="Arial Narrow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800" dirty="0">
              <a:latin typeface="Arial Narrow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800" dirty="0">
              <a:latin typeface="Arial Narrow" pitchFamily="34" charset="0"/>
            </a:endParaRPr>
          </a:p>
          <a:p>
            <a:pPr marL="625475" indent="-625475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sz="2000" dirty="0">
                <a:latin typeface="+mj-lt"/>
              </a:rPr>
              <a:t>Commissione Europea – </a:t>
            </a:r>
            <a:r>
              <a:rPr lang="it-IT" sz="2000" dirty="0">
                <a:latin typeface="+mj-lt"/>
                <a:hlinkClick r:id="rId2"/>
              </a:rPr>
              <a:t>www.ec.europa.eu</a:t>
            </a:r>
            <a:r>
              <a:rPr lang="it-IT" sz="2000" dirty="0">
                <a:latin typeface="+mj-lt"/>
              </a:rPr>
              <a:t> </a:t>
            </a:r>
          </a:p>
          <a:p>
            <a:pPr marL="625475" indent="-625475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sz="2000" dirty="0">
                <a:latin typeface="+mj-lt"/>
              </a:rPr>
              <a:t>Banca Centrale Europea – </a:t>
            </a:r>
            <a:r>
              <a:rPr lang="it-IT" sz="2000" dirty="0">
                <a:latin typeface="+mj-lt"/>
                <a:hlinkClick r:id="rId3"/>
              </a:rPr>
              <a:t>www.ecb.europa.eu</a:t>
            </a:r>
            <a:endParaRPr lang="it-IT" sz="2000" dirty="0">
              <a:latin typeface="+mj-lt"/>
            </a:endParaRPr>
          </a:p>
          <a:p>
            <a:pPr marL="625475" indent="-625475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sz="2000" dirty="0">
                <a:latin typeface="+mj-lt"/>
              </a:rPr>
              <a:t>Corte di Giustizia – </a:t>
            </a:r>
            <a:r>
              <a:rPr lang="it-IT" sz="2000" dirty="0">
                <a:latin typeface="+mj-lt"/>
                <a:hlinkClick r:id="rId4"/>
              </a:rPr>
              <a:t>www.curia.europa.eu</a:t>
            </a:r>
            <a:endParaRPr lang="it-IT" sz="2000" dirty="0">
              <a:latin typeface="+mj-lt"/>
            </a:endParaRPr>
          </a:p>
          <a:p>
            <a:pPr marL="625475" indent="-625475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sz="2000" dirty="0">
                <a:latin typeface="+mj-lt"/>
              </a:rPr>
              <a:t>Corte dei Conti Europea – </a:t>
            </a:r>
            <a:r>
              <a:rPr lang="it-IT" sz="2000" dirty="0">
                <a:latin typeface="+mj-lt"/>
                <a:hlinkClick r:id="rId5"/>
              </a:rPr>
              <a:t>www.eca.europa.eu</a:t>
            </a:r>
            <a:endParaRPr lang="it-IT" sz="2000" dirty="0">
              <a:latin typeface="+mj-lt"/>
            </a:endParaRPr>
          </a:p>
          <a:p>
            <a:pPr marL="625475" indent="-625475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sz="2000" dirty="0">
                <a:latin typeface="+mj-lt"/>
              </a:rPr>
              <a:t>Consiglio dell’Unione Europea – </a:t>
            </a:r>
            <a:r>
              <a:rPr lang="it-IT" sz="2000" dirty="0">
                <a:latin typeface="+mj-lt"/>
                <a:hlinkClick r:id="rId6"/>
              </a:rPr>
              <a:t>www.consilium.europa.eu</a:t>
            </a:r>
            <a:endParaRPr lang="it-IT" sz="2000" dirty="0">
              <a:latin typeface="+mj-lt"/>
            </a:endParaRPr>
          </a:p>
          <a:p>
            <a:pPr marL="625475" indent="-625475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sz="2000" dirty="0">
                <a:latin typeface="+mj-lt"/>
              </a:rPr>
              <a:t>Comitato delle Regioni – </a:t>
            </a:r>
            <a:r>
              <a:rPr lang="it-IT" sz="2000" dirty="0">
                <a:latin typeface="+mj-lt"/>
                <a:hlinkClick r:id="rId7"/>
              </a:rPr>
              <a:t>www.cor.europa.eu</a:t>
            </a:r>
            <a:endParaRPr lang="it-IT" sz="2000" dirty="0">
              <a:latin typeface="+mj-lt"/>
            </a:endParaRPr>
          </a:p>
          <a:p>
            <a:pPr marL="625475" indent="-625475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sz="2000" dirty="0">
                <a:latin typeface="+mj-lt"/>
              </a:rPr>
              <a:t>Comitato Economico e Sociale Europeo – </a:t>
            </a:r>
            <a:r>
              <a:rPr lang="it-IT" sz="2000" dirty="0">
                <a:latin typeface="+mj-lt"/>
                <a:hlinkClick r:id="rId8"/>
              </a:rPr>
              <a:t>www.eesc.europa.eu</a:t>
            </a:r>
            <a:endParaRPr lang="it-IT" sz="2000" dirty="0">
              <a:latin typeface="+mj-lt"/>
            </a:endParaRPr>
          </a:p>
          <a:p>
            <a:pPr marL="625475" indent="-625475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sz="2000" dirty="0">
                <a:latin typeface="+mj-lt"/>
              </a:rPr>
              <a:t>Mediatore Europeo – </a:t>
            </a:r>
            <a:r>
              <a:rPr lang="it-IT" sz="2000" dirty="0">
                <a:latin typeface="+mj-lt"/>
                <a:hlinkClick r:id="rId9"/>
              </a:rPr>
              <a:t>www.ombudsman.europa.eu</a:t>
            </a:r>
            <a:endParaRPr lang="it-IT" sz="2000" dirty="0">
              <a:latin typeface="+mj-lt"/>
            </a:endParaRPr>
          </a:p>
          <a:p>
            <a:pPr marL="625475" indent="-625475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sz="2000" dirty="0">
                <a:latin typeface="+mj-lt"/>
              </a:rPr>
              <a:t>Agenzie UE (In Italia: Autorità europea per la sicurezza alimentare (EFSA) – Parma; Fondazione europea per la formazione professionale (ETF) – Torino)</a:t>
            </a:r>
          </a:p>
          <a:p>
            <a:pPr marL="625475" indent="-625475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it-IT" sz="2400" dirty="0">
              <a:latin typeface="Arial Narrow" pitchFamily="34" charset="0"/>
            </a:endParaRPr>
          </a:p>
          <a:p>
            <a:pPr marL="625475" indent="-625475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en-GB" sz="3200" dirty="0">
              <a:latin typeface="Arial Narrow" pitchFamily="34" charset="0"/>
            </a:endParaRP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5700" y="5552737"/>
            <a:ext cx="3006725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137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ChangeArrowheads="1"/>
          </p:cNvSpPr>
          <p:nvPr/>
        </p:nvSpPr>
        <p:spPr bwMode="auto">
          <a:xfrm>
            <a:off x="2135189" y="549276"/>
            <a:ext cx="82819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4000" dirty="0">
                <a:solidFill>
                  <a:srgbClr val="297FD5"/>
                </a:solidFill>
                <a:latin typeface="Trebuchet MS"/>
                <a:cs typeface="Calibri" pitchFamily="34" charset="0"/>
              </a:rPr>
              <a:t>Commissione europea</a:t>
            </a:r>
          </a:p>
        </p:txBody>
      </p:sp>
      <p:sp>
        <p:nvSpPr>
          <p:cNvPr id="3" name="Rectangle 2"/>
          <p:cNvSpPr/>
          <p:nvPr/>
        </p:nvSpPr>
        <p:spPr>
          <a:xfrm>
            <a:off x="2324100" y="972837"/>
            <a:ext cx="7632700" cy="64960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b="1" dirty="0" err="1">
                <a:solidFill>
                  <a:prstClr val="black"/>
                </a:solidFill>
                <a:latin typeface="Trebuchet MS"/>
                <a:cs typeface="Arial" charset="0"/>
              </a:rPr>
              <a:t>Cosa</a:t>
            </a:r>
            <a:r>
              <a:rPr lang="en-GB" sz="1600" b="1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sz="1600" b="1" dirty="0" err="1">
                <a:solidFill>
                  <a:prstClr val="black"/>
                </a:solidFill>
                <a:latin typeface="Trebuchet MS"/>
                <a:cs typeface="Arial" charset="0"/>
              </a:rPr>
              <a:t>offre</a:t>
            </a:r>
            <a:r>
              <a:rPr lang="en-GB" sz="1600" b="1" dirty="0">
                <a:solidFill>
                  <a:prstClr val="black"/>
                </a:solidFill>
                <a:latin typeface="Trebuchet MS"/>
                <a:cs typeface="Arial" charset="0"/>
              </a:rPr>
              <a:t> la </a:t>
            </a:r>
            <a:r>
              <a:rPr lang="en-GB" sz="1600" b="1" dirty="0" err="1">
                <a:solidFill>
                  <a:prstClr val="black"/>
                </a:solidFill>
                <a:latin typeface="Trebuchet MS"/>
                <a:cs typeface="Arial" charset="0"/>
              </a:rPr>
              <a:t>Commissione</a:t>
            </a:r>
            <a:r>
              <a:rPr lang="en-GB" sz="1600" b="1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sz="1600" b="1" dirty="0" err="1">
                <a:solidFill>
                  <a:prstClr val="black"/>
                </a:solidFill>
                <a:latin typeface="Trebuchet MS"/>
                <a:cs typeface="Arial" charset="0"/>
              </a:rPr>
              <a:t>Europea</a:t>
            </a:r>
            <a:r>
              <a:rPr lang="en-GB" sz="1600" b="1" dirty="0">
                <a:solidFill>
                  <a:prstClr val="black"/>
                </a:solidFill>
                <a:latin typeface="Trebuchet MS"/>
                <a:cs typeface="Arial" charset="0"/>
              </a:rPr>
              <a:t>?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defRPr/>
            </a:pPr>
            <a:endParaRPr lang="en-GB" sz="1600" b="1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en-GB" sz="1600" dirty="0" err="1">
                <a:solidFill>
                  <a:prstClr val="black"/>
                </a:solidFill>
                <a:latin typeface="Trebuchet MS"/>
                <a:cs typeface="Arial" charset="0"/>
              </a:rPr>
              <a:t>Tirocinio</a:t>
            </a:r>
            <a:r>
              <a:rPr lang="en-GB" sz="1600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sz="1600" dirty="0" err="1">
                <a:solidFill>
                  <a:prstClr val="black"/>
                </a:solidFill>
                <a:latin typeface="Trebuchet MS"/>
                <a:cs typeface="Arial" charset="0"/>
              </a:rPr>
              <a:t>retribuito</a:t>
            </a:r>
            <a:r>
              <a:rPr lang="en-GB" sz="1600" dirty="0">
                <a:solidFill>
                  <a:prstClr val="black"/>
                </a:solidFill>
                <a:latin typeface="Trebuchet MS"/>
                <a:cs typeface="Arial" charset="0"/>
              </a:rPr>
              <a:t> di 5 </a:t>
            </a:r>
            <a:r>
              <a:rPr lang="en-GB" sz="1600" dirty="0" err="1">
                <a:solidFill>
                  <a:prstClr val="black"/>
                </a:solidFill>
                <a:latin typeface="Trebuchet MS"/>
                <a:cs typeface="Arial" charset="0"/>
              </a:rPr>
              <a:t>mesi</a:t>
            </a:r>
            <a:r>
              <a:rPr lang="en-GB" sz="1600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sz="1600" dirty="0" err="1">
                <a:solidFill>
                  <a:prstClr val="black"/>
                </a:solidFill>
                <a:latin typeface="Trebuchet MS"/>
                <a:cs typeface="Arial" charset="0"/>
              </a:rPr>
              <a:t>presso</a:t>
            </a:r>
            <a:r>
              <a:rPr lang="en-GB" sz="1600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sz="1600" dirty="0" err="1">
                <a:solidFill>
                  <a:prstClr val="black"/>
                </a:solidFill>
                <a:latin typeface="Trebuchet MS"/>
                <a:cs typeface="Arial" charset="0"/>
              </a:rPr>
              <a:t>Direzioni</a:t>
            </a:r>
            <a:r>
              <a:rPr lang="en-GB" sz="1600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sz="1600" dirty="0" err="1">
                <a:solidFill>
                  <a:prstClr val="black"/>
                </a:solidFill>
                <a:latin typeface="Trebuchet MS"/>
                <a:cs typeface="Arial" charset="0"/>
              </a:rPr>
              <a:t>generali</a:t>
            </a:r>
            <a:r>
              <a:rPr lang="en-GB" sz="1600" dirty="0">
                <a:solidFill>
                  <a:prstClr val="black"/>
                </a:solidFill>
                <a:latin typeface="Trebuchet MS"/>
                <a:cs typeface="Arial" charset="0"/>
              </a:rPr>
              <a:t>, </a:t>
            </a:r>
            <a:r>
              <a:rPr lang="en-GB" sz="1600" dirty="0" err="1">
                <a:solidFill>
                  <a:prstClr val="black"/>
                </a:solidFill>
                <a:latin typeface="Trebuchet MS"/>
                <a:cs typeface="Arial" charset="0"/>
              </a:rPr>
              <a:t>Rappresentanze</a:t>
            </a:r>
            <a:r>
              <a:rPr lang="en-GB" sz="1600" dirty="0">
                <a:solidFill>
                  <a:prstClr val="black"/>
                </a:solidFill>
                <a:latin typeface="Trebuchet MS"/>
                <a:cs typeface="Arial" charset="0"/>
              </a:rPr>
              <a:t>, </a:t>
            </a:r>
            <a:r>
              <a:rPr lang="en-GB" sz="1600" dirty="0" err="1">
                <a:solidFill>
                  <a:prstClr val="black"/>
                </a:solidFill>
                <a:latin typeface="Trebuchet MS"/>
                <a:cs typeface="Arial" charset="0"/>
              </a:rPr>
              <a:t>Delegazioni</a:t>
            </a:r>
            <a:r>
              <a:rPr lang="en-GB" sz="1600" dirty="0">
                <a:solidFill>
                  <a:prstClr val="black"/>
                </a:solidFill>
                <a:latin typeface="Trebuchet MS"/>
                <a:cs typeface="Arial" charset="0"/>
              </a:rPr>
              <a:t>, Office e </a:t>
            </a:r>
            <a:r>
              <a:rPr lang="en-GB" sz="1600" dirty="0" err="1">
                <a:solidFill>
                  <a:prstClr val="black"/>
                </a:solidFill>
                <a:latin typeface="Trebuchet MS"/>
                <a:cs typeface="Arial" charset="0"/>
              </a:rPr>
              <a:t>Agenzie</a:t>
            </a:r>
            <a:r>
              <a:rPr lang="en-GB" sz="1600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sz="1600" dirty="0" err="1">
                <a:solidFill>
                  <a:prstClr val="black"/>
                </a:solidFill>
                <a:latin typeface="Trebuchet MS"/>
                <a:cs typeface="Arial" charset="0"/>
              </a:rPr>
              <a:t>della</a:t>
            </a:r>
            <a:r>
              <a:rPr lang="en-GB" sz="1600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sz="1600" dirty="0" err="1">
                <a:solidFill>
                  <a:prstClr val="black"/>
                </a:solidFill>
                <a:latin typeface="Trebuchet MS"/>
                <a:cs typeface="Arial" charset="0"/>
              </a:rPr>
              <a:t>Commissione</a:t>
            </a:r>
            <a:r>
              <a:rPr lang="en-GB" sz="1600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sz="1600" dirty="0" err="1">
                <a:solidFill>
                  <a:prstClr val="black"/>
                </a:solidFill>
                <a:latin typeface="Trebuchet MS"/>
                <a:cs typeface="Arial" charset="0"/>
              </a:rPr>
              <a:t>europea</a:t>
            </a:r>
            <a:endParaRPr lang="en-GB" sz="1600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latin typeface="Trebuchet MS"/>
                <a:cs typeface="Arial" charset="0"/>
              </a:rPr>
              <a:t>Ogni anno circa 1.300 posti disponibili </a:t>
            </a:r>
            <a:endParaRPr lang="en-GB" sz="1600" dirty="0">
              <a:latin typeface="Trebuchet MS"/>
              <a:cs typeface="Arial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it-IT" sz="1600" b="1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600" b="1" dirty="0">
                <a:solidFill>
                  <a:prstClr val="black"/>
                </a:solidFill>
                <a:latin typeface="Trebuchet MS"/>
                <a:cs typeface="Arial" charset="0"/>
              </a:rPr>
              <a:t>In cosa consiste il lavoro?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600" b="1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solidFill>
                  <a:prstClr val="black"/>
                </a:solidFill>
                <a:latin typeface="Trebuchet MS"/>
                <a:cs typeface="Arial" charset="0"/>
              </a:rPr>
              <a:t>Diverse aree di lavoro: diritto della concorrenza, risorse umane, politiche </a:t>
            </a:r>
            <a:r>
              <a:rPr lang="it-IT" sz="1600" dirty="0" smtClean="0">
                <a:solidFill>
                  <a:prstClr val="black"/>
                </a:solidFill>
                <a:latin typeface="Trebuchet MS"/>
                <a:cs typeface="Arial" charset="0"/>
              </a:rPr>
              <a:t>ambientali, …</a:t>
            </a:r>
            <a:endParaRPr lang="it-IT" sz="1600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solidFill>
                  <a:prstClr val="black"/>
                </a:solidFill>
                <a:latin typeface="Trebuchet MS"/>
                <a:cs typeface="Arial" charset="0"/>
              </a:rPr>
              <a:t>Organizzazione di incontri, gruppi di lavoro, forum, audizioni </a:t>
            </a:r>
            <a:r>
              <a:rPr lang="it-IT" sz="1600" dirty="0" smtClean="0">
                <a:solidFill>
                  <a:prstClr val="black"/>
                </a:solidFill>
                <a:latin typeface="Trebuchet MS"/>
                <a:cs typeface="Arial" charset="0"/>
              </a:rPr>
              <a:t>pubbliche</a:t>
            </a:r>
            <a:endParaRPr lang="it-IT" sz="1600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solidFill>
                  <a:prstClr val="black"/>
                </a:solidFill>
                <a:latin typeface="Trebuchet MS"/>
                <a:cs typeface="Arial" charset="0"/>
              </a:rPr>
              <a:t>Ricerca e compilazione di documentazione, relazioni, </a:t>
            </a:r>
            <a:r>
              <a:rPr lang="it-IT" sz="1600" dirty="0" smtClean="0">
                <a:solidFill>
                  <a:prstClr val="black"/>
                </a:solidFill>
                <a:latin typeface="Trebuchet MS"/>
                <a:cs typeface="Arial" charset="0"/>
              </a:rPr>
              <a:t>consulenze</a:t>
            </a:r>
            <a:endParaRPr lang="it-IT" sz="1600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it-IT" sz="1600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600" b="1" dirty="0">
                <a:solidFill>
                  <a:prstClr val="black"/>
                </a:solidFill>
                <a:latin typeface="Trebuchet MS"/>
                <a:cs typeface="Arial" charset="0"/>
              </a:rPr>
              <a:t>Cosa offre questo tirocinio?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600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solidFill>
                  <a:prstClr val="black"/>
                </a:solidFill>
                <a:latin typeface="Trebuchet MS"/>
                <a:cs typeface="Arial" charset="0"/>
              </a:rPr>
              <a:t>Conoscenza della UE    </a:t>
            </a:r>
            <a:r>
              <a:rPr lang="it-IT" sz="1600" dirty="0">
                <a:solidFill>
                  <a:prstClr val="black"/>
                </a:solidFill>
                <a:latin typeface="Trebuchet MS"/>
                <a:cs typeface="Arial" charset="0"/>
                <a:sym typeface="Wingdings" panose="05000000000000000000" pitchFamily="2" charset="2"/>
              </a:rPr>
              <a:t>   </a:t>
            </a:r>
            <a:r>
              <a:rPr lang="it-IT" sz="1600" dirty="0">
                <a:solidFill>
                  <a:prstClr val="black"/>
                </a:solidFill>
                <a:latin typeface="Trebuchet MS"/>
                <a:cs typeface="Arial" charset="0"/>
              </a:rPr>
              <a:t>processi e politiche delle Istituzioni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solidFill>
                  <a:prstClr val="black"/>
                </a:solidFill>
                <a:latin typeface="Trebuchet MS"/>
                <a:cs typeface="Arial" charset="0"/>
              </a:rPr>
              <a:t>Esperienza pratica </a:t>
            </a:r>
            <a:r>
              <a:rPr lang="it-IT" sz="1600" dirty="0">
                <a:solidFill>
                  <a:prstClr val="black"/>
                </a:solidFill>
                <a:latin typeface="Trebuchet MS"/>
                <a:cs typeface="Arial" charset="0"/>
                <a:sym typeface="Wingdings" panose="05000000000000000000" pitchFamily="2" charset="2"/>
              </a:rPr>
              <a:t>     </a:t>
            </a:r>
            <a:r>
              <a:rPr lang="it-IT" sz="1600" dirty="0" err="1">
                <a:solidFill>
                  <a:prstClr val="black"/>
                </a:solidFill>
                <a:latin typeface="Trebuchet MS"/>
                <a:cs typeface="Arial" charset="0"/>
              </a:rPr>
              <a:t>day</a:t>
            </a:r>
            <a:r>
              <a:rPr lang="it-IT" sz="1600" dirty="0">
                <a:solidFill>
                  <a:prstClr val="black"/>
                </a:solidFill>
                <a:latin typeface="Trebuchet MS"/>
                <a:cs typeface="Arial" charset="0"/>
              </a:rPr>
              <a:t>-to-</a:t>
            </a:r>
            <a:r>
              <a:rPr lang="it-IT" sz="1600" dirty="0" err="1">
                <a:solidFill>
                  <a:prstClr val="black"/>
                </a:solidFill>
                <a:latin typeface="Trebuchet MS"/>
                <a:cs typeface="Arial" charset="0"/>
              </a:rPr>
              <a:t>day</a:t>
            </a:r>
            <a:r>
              <a:rPr lang="it-IT" sz="1600" dirty="0">
                <a:solidFill>
                  <a:prstClr val="black"/>
                </a:solidFill>
                <a:latin typeface="Trebuchet MS"/>
                <a:cs typeface="Arial" charset="0"/>
              </a:rPr>
              <a:t> business della Commissione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solidFill>
                  <a:prstClr val="black"/>
                </a:solidFill>
                <a:latin typeface="Trebuchet MS"/>
                <a:cs typeface="Arial" charset="0"/>
              </a:rPr>
              <a:t>Opportunità di mettere in pratica gli studi universitari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it-IT" sz="1400" b="1" dirty="0">
              <a:solidFill>
                <a:prstClr val="black"/>
              </a:solidFill>
              <a:latin typeface="Lucida Sans Unicode" panose="020B0602030504020204" pitchFamily="34" charset="0"/>
              <a:cs typeface="Arial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en-GB" sz="1400" b="1" dirty="0">
              <a:solidFill>
                <a:prstClr val="black"/>
              </a:solidFill>
              <a:latin typeface="Lucida Sans Unicode" panose="020B0602030504020204" pitchFamily="34" charset="0"/>
              <a:cs typeface="Arial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en-GB" b="1" dirty="0">
              <a:solidFill>
                <a:prstClr val="black"/>
              </a:solidFill>
              <a:latin typeface="Lucida Sans Unicode" panose="020B0602030504020204" pitchFamily="34" charset="0"/>
              <a:cs typeface="Arial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en-GB" b="1" dirty="0">
              <a:solidFill>
                <a:prstClr val="black"/>
              </a:solidFill>
              <a:latin typeface="Lucida Sans Unicode" panose="020B0602030504020204" pitchFamily="34" charset="0"/>
              <a:cs typeface="Arial" charset="0"/>
            </a:endParaRPr>
          </a:p>
          <a:p>
            <a:pPr marL="338138" indent="-336550" fontAlgn="base" hangingPunct="0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Clr>
                <a:srgbClr val="2F4665"/>
              </a:buClr>
              <a:buSzPct val="100000"/>
              <a:buFont typeface="Wingdings" pitchFamily="2" charset="2"/>
              <a:buChar char="§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n-GB" b="1" dirty="0">
              <a:solidFill>
                <a:srgbClr val="0F5494"/>
              </a:solidFill>
              <a:latin typeface="Verdana" pitchFamily="34" charset="0"/>
              <a:cs typeface="Arial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684714" y="5300663"/>
            <a:ext cx="287337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430714" y="5522913"/>
            <a:ext cx="287337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51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8914" y="5661025"/>
            <a:ext cx="13684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016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1"/>
          <p:cNvSpPr txBox="1">
            <a:spLocks noChangeArrowheads="1"/>
          </p:cNvSpPr>
          <p:nvPr/>
        </p:nvSpPr>
        <p:spPr bwMode="auto">
          <a:xfrm>
            <a:off x="592626" y="438743"/>
            <a:ext cx="7777162" cy="630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4000" dirty="0">
                <a:solidFill>
                  <a:srgbClr val="297FD5"/>
                </a:solidFill>
                <a:latin typeface="Trebuchet MS"/>
                <a:cs typeface="Calibri" pitchFamily="34" charset="0"/>
              </a:rPr>
              <a:t>Commissione europea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1600" dirty="0">
              <a:solidFill>
                <a:prstClr val="black"/>
              </a:solidFill>
              <a:latin typeface="Arial Narrow" pitchFamily="34" charset="0"/>
              <a:cs typeface="Calibri" pitchFamily="34" charset="0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b="1" dirty="0">
                <a:solidFill>
                  <a:prstClr val="black"/>
                </a:solidFill>
                <a:latin typeface="Trebuchet MS"/>
              </a:rPr>
              <a:t>Chi </a:t>
            </a:r>
            <a:r>
              <a:rPr lang="en-GB" sz="1600" b="1" dirty="0" err="1">
                <a:solidFill>
                  <a:prstClr val="black"/>
                </a:solidFill>
                <a:latin typeface="Trebuchet MS"/>
              </a:rPr>
              <a:t>può</a:t>
            </a:r>
            <a:r>
              <a:rPr lang="en-GB" sz="1600" b="1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en-GB" sz="1600" b="1" dirty="0" err="1">
                <a:solidFill>
                  <a:prstClr val="black"/>
                </a:solidFill>
                <a:latin typeface="Trebuchet MS"/>
              </a:rPr>
              <a:t>candidarsi</a:t>
            </a:r>
            <a:r>
              <a:rPr lang="en-GB" sz="1600" b="1" dirty="0">
                <a:solidFill>
                  <a:prstClr val="black"/>
                </a:solidFill>
                <a:latin typeface="Trebuchet MS"/>
              </a:rPr>
              <a:t>? 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sz="1600" b="1" dirty="0">
              <a:solidFill>
                <a:prstClr val="black"/>
              </a:solidFill>
              <a:latin typeface="Trebuchet MS"/>
            </a:endParaRPr>
          </a:p>
          <a:p>
            <a:pPr marL="285750" indent="-285750"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Laureati </a:t>
            </a:r>
            <a:r>
              <a:rPr lang="it-IT" sz="1600" dirty="0">
                <a:solidFill>
                  <a:prstClr val="black"/>
                </a:solidFill>
                <a:latin typeface="Trebuchet MS" panose="020B0603020202020204" pitchFamily="34" charset="0"/>
              </a:rPr>
              <a:t>in possesso di una laurea </a:t>
            </a:r>
            <a:r>
              <a:rPr lang="it-IT" sz="1600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triennale con:  </a:t>
            </a:r>
            <a:r>
              <a:rPr lang="it-IT" sz="1600" strike="sngStrike" dirty="0" smtClean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  <a:endParaRPr lang="it-IT" sz="1600" strike="sngStrike" dirty="0" smtClean="0">
              <a:solidFill>
                <a:prstClr val="black"/>
              </a:solidFill>
              <a:latin typeface="Trebuchet MS" panose="020B0603020202020204" pitchFamily="34" charset="0"/>
            </a:endParaRPr>
          </a:p>
          <a:p>
            <a:pPr marL="285750" indent="-285750"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Tx/>
              <a:buChar char="-"/>
              <a:defRPr/>
            </a:pPr>
            <a:r>
              <a:rPr lang="it-IT" sz="1600" dirty="0" smtClean="0">
                <a:latin typeface="Trebuchet MS"/>
              </a:rPr>
              <a:t>o</a:t>
            </a:r>
            <a:r>
              <a:rPr lang="it-IT" sz="1600" dirty="0" smtClean="0">
                <a:latin typeface="Trebuchet MS"/>
              </a:rPr>
              <a:t>ttima </a:t>
            </a:r>
            <a:r>
              <a:rPr lang="it-IT" sz="1600" dirty="0" smtClean="0">
                <a:latin typeface="Trebuchet MS"/>
              </a:rPr>
              <a:t>conoscenza di INGLESE </a:t>
            </a:r>
            <a:r>
              <a:rPr lang="it-IT" sz="1600" dirty="0">
                <a:latin typeface="Trebuchet MS"/>
              </a:rPr>
              <a:t>o </a:t>
            </a:r>
            <a:r>
              <a:rPr lang="it-IT" sz="1600" dirty="0" smtClean="0">
                <a:latin typeface="Trebuchet MS"/>
              </a:rPr>
              <a:t>FRANCESE </a:t>
            </a:r>
            <a:r>
              <a:rPr lang="it-IT" sz="1600" dirty="0">
                <a:latin typeface="Trebuchet MS"/>
              </a:rPr>
              <a:t>o </a:t>
            </a:r>
            <a:r>
              <a:rPr lang="it-IT" sz="1600" dirty="0" smtClean="0">
                <a:latin typeface="Trebuchet MS"/>
              </a:rPr>
              <a:t>TEDESCO </a:t>
            </a:r>
            <a:r>
              <a:rPr lang="it-IT" sz="1600" dirty="0">
                <a:latin typeface="Trebuchet MS"/>
              </a:rPr>
              <a:t>(</a:t>
            </a:r>
            <a:r>
              <a:rPr lang="it-IT" sz="1600" dirty="0" smtClean="0">
                <a:latin typeface="Trebuchet MS"/>
              </a:rPr>
              <a:t>livello C1/C2 </a:t>
            </a:r>
            <a:r>
              <a:rPr lang="it-IT" sz="1600" dirty="0">
                <a:latin typeface="Trebuchet MS"/>
              </a:rPr>
              <a:t>secondo il </a:t>
            </a:r>
            <a:r>
              <a:rPr lang="it-IT" sz="1600" dirty="0" smtClean="0">
                <a:latin typeface="Trebuchet MS"/>
              </a:rPr>
              <a:t>Quadro Comune Europeo di riferimento per le </a:t>
            </a:r>
            <a:r>
              <a:rPr lang="it-IT" sz="1600" dirty="0" smtClean="0">
                <a:latin typeface="Trebuchet MS"/>
              </a:rPr>
              <a:t>lingue)</a:t>
            </a:r>
          </a:p>
          <a:p>
            <a:pPr marL="285750" indent="-285750"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Tx/>
              <a:buChar char="-"/>
              <a:defRPr/>
            </a:pPr>
            <a:r>
              <a:rPr lang="it-IT" sz="1600" dirty="0" smtClean="0">
                <a:latin typeface="Trebuchet MS"/>
              </a:rPr>
              <a:t>ot</a:t>
            </a:r>
            <a:r>
              <a:rPr lang="it-IT" sz="1600" dirty="0" smtClean="0">
                <a:latin typeface="Trebuchet MS" panose="020B0603020202020204" pitchFamily="34" charset="0"/>
              </a:rPr>
              <a:t>tima </a:t>
            </a:r>
            <a:r>
              <a:rPr lang="it-IT" sz="1600" dirty="0" smtClean="0">
                <a:latin typeface="Trebuchet MS" panose="020B0603020202020204" pitchFamily="34" charset="0"/>
              </a:rPr>
              <a:t>conoscenza </a:t>
            </a:r>
            <a:r>
              <a:rPr lang="it-IT" sz="1600" dirty="0">
                <a:latin typeface="Trebuchet MS" panose="020B0603020202020204" pitchFamily="34" charset="0"/>
              </a:rPr>
              <a:t>di una seconda lingua ufficiale </a:t>
            </a:r>
            <a:r>
              <a:rPr lang="it-IT" sz="1600" dirty="0" smtClean="0">
                <a:latin typeface="Trebuchet MS" panose="020B0603020202020204" pitchFamily="34" charset="0"/>
              </a:rPr>
              <a:t>dell'UE (richiesto </a:t>
            </a:r>
            <a:r>
              <a:rPr lang="it-IT" sz="1600" dirty="0">
                <a:latin typeface="Trebuchet MS" panose="020B0603020202020204" pitchFamily="34" charset="0"/>
              </a:rPr>
              <a:t>per i cittadini di paesi UE</a:t>
            </a:r>
            <a:r>
              <a:rPr lang="it-IT" sz="1600" dirty="0" smtClean="0">
                <a:latin typeface="Trebuchet MS" panose="020B0603020202020204" pitchFamily="34" charset="0"/>
              </a:rPr>
              <a:t>)</a:t>
            </a:r>
            <a:endParaRPr lang="en-GB" sz="1600" dirty="0">
              <a:latin typeface="Trebuchet MS" panose="020B0603020202020204" pitchFamily="34" charset="0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defRPr/>
            </a:pPr>
            <a:endParaRPr lang="en-GB" sz="1600" dirty="0">
              <a:solidFill>
                <a:prstClr val="black"/>
              </a:solidFill>
              <a:latin typeface="Trebuchet MS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600" b="1" dirty="0">
                <a:solidFill>
                  <a:prstClr val="black"/>
                </a:solidFill>
                <a:latin typeface="Trebuchet MS"/>
              </a:rPr>
              <a:t>Tirocini di traduzione 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sz="1600" b="1" dirty="0">
              <a:solidFill>
                <a:prstClr val="black"/>
              </a:solidFill>
              <a:latin typeface="Trebuchet MS"/>
            </a:endParaRPr>
          </a:p>
          <a:p>
            <a:pPr marL="285750" indent="-285750"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latin typeface="Trebuchet MS"/>
              </a:rPr>
              <a:t>E’ necessario saper tradurre nella propria </a:t>
            </a:r>
            <a:r>
              <a:rPr lang="it-IT" sz="1600" dirty="0" smtClean="0">
                <a:latin typeface="Trebuchet MS"/>
              </a:rPr>
              <a:t>lingua madre (una delle lingue ufficiali dell’UE) </a:t>
            </a:r>
            <a:r>
              <a:rPr lang="it-IT" sz="1600" dirty="0">
                <a:latin typeface="Trebuchet MS"/>
              </a:rPr>
              <a:t>da altre 2 lingue </a:t>
            </a:r>
            <a:r>
              <a:rPr lang="it-IT" sz="1600" dirty="0" smtClean="0">
                <a:latin typeface="Trebuchet MS"/>
              </a:rPr>
              <a:t>ufficiali (la prim</a:t>
            </a:r>
            <a:r>
              <a:rPr lang="it-IT" sz="1600" dirty="0">
                <a:latin typeface="Trebuchet MS"/>
              </a:rPr>
              <a:t>a</a:t>
            </a:r>
            <a:r>
              <a:rPr lang="it-IT" sz="1600" dirty="0" smtClean="0">
                <a:latin typeface="Trebuchet MS"/>
              </a:rPr>
              <a:t> </a:t>
            </a:r>
            <a:r>
              <a:rPr lang="it-IT" sz="1600" dirty="0">
                <a:latin typeface="Trebuchet MS"/>
              </a:rPr>
              <a:t>delle due deve essere INGLESE, </a:t>
            </a:r>
            <a:r>
              <a:rPr lang="en-GB" sz="1600" dirty="0">
                <a:latin typeface="Trebuchet MS"/>
              </a:rPr>
              <a:t>FRANCESE o TEDESCO </a:t>
            </a:r>
            <a:r>
              <a:rPr lang="en-GB" sz="1600" dirty="0" smtClean="0">
                <a:latin typeface="Trebuchet MS"/>
              </a:rPr>
              <a:t>e la seconda </a:t>
            </a:r>
            <a:r>
              <a:rPr lang="it-IT" sz="1600" dirty="0">
                <a:latin typeface="Trebuchet MS"/>
              </a:rPr>
              <a:t>una qualsiasi delle lingue ufficiali </a:t>
            </a:r>
            <a:r>
              <a:rPr lang="it-IT" sz="1600" dirty="0" smtClean="0">
                <a:latin typeface="Trebuchet MS"/>
              </a:rPr>
              <a:t>dell'UE)</a:t>
            </a:r>
            <a:endParaRPr lang="en-GB" sz="1600" dirty="0">
              <a:latin typeface="Trebuchet MS"/>
            </a:endParaRPr>
          </a:p>
          <a:p>
            <a:pPr marL="285750" indent="-285750" algn="just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it-IT" sz="1600" b="1" dirty="0">
              <a:solidFill>
                <a:srgbClr val="0F5494"/>
              </a:solidFill>
              <a:latin typeface="Trebuchet MS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600" b="1" dirty="0">
                <a:solidFill>
                  <a:prstClr val="black"/>
                </a:solidFill>
                <a:latin typeface="Trebuchet MS"/>
              </a:rPr>
              <a:t>NB!!!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sz="1600" b="1" dirty="0">
              <a:solidFill>
                <a:prstClr val="black"/>
              </a:solidFill>
              <a:latin typeface="Trebuchet MS"/>
            </a:endParaRPr>
          </a:p>
          <a:p>
            <a:pPr marL="285750" indent="-285750"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solidFill>
                  <a:prstClr val="black"/>
                </a:solidFill>
                <a:latin typeface="Trebuchet MS"/>
              </a:rPr>
              <a:t>Sono esclusi dalla selezione coloro che </a:t>
            </a:r>
            <a:r>
              <a:rPr lang="en-GB" sz="1600" dirty="0" err="1">
                <a:solidFill>
                  <a:prstClr val="black"/>
                </a:solidFill>
                <a:latin typeface="Trebuchet MS"/>
              </a:rPr>
              <a:t>abbiano</a:t>
            </a:r>
            <a:r>
              <a:rPr lang="en-GB" sz="1600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en-GB" sz="1600" dirty="0" err="1">
                <a:solidFill>
                  <a:prstClr val="black"/>
                </a:solidFill>
                <a:latin typeface="Trebuchet MS"/>
              </a:rPr>
              <a:t>già</a:t>
            </a:r>
            <a:r>
              <a:rPr lang="en-GB" sz="1600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en-GB" sz="1600" dirty="0" err="1">
                <a:solidFill>
                  <a:prstClr val="black"/>
                </a:solidFill>
                <a:latin typeface="Trebuchet MS"/>
              </a:rPr>
              <a:t>usufruito</a:t>
            </a:r>
            <a:r>
              <a:rPr lang="en-GB" sz="1600" dirty="0">
                <a:solidFill>
                  <a:prstClr val="black"/>
                </a:solidFill>
                <a:latin typeface="Trebuchet MS"/>
              </a:rPr>
              <a:t> di </a:t>
            </a:r>
            <a:r>
              <a:rPr lang="en-GB" sz="1600" dirty="0" err="1">
                <a:solidFill>
                  <a:prstClr val="black"/>
                </a:solidFill>
                <a:latin typeface="Trebuchet MS"/>
              </a:rPr>
              <a:t>tirocini</a:t>
            </a:r>
            <a:r>
              <a:rPr lang="en-GB" sz="1600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en-GB" sz="1600" dirty="0" err="1">
                <a:solidFill>
                  <a:prstClr val="black"/>
                </a:solidFill>
                <a:latin typeface="Trebuchet MS"/>
              </a:rPr>
              <a:t>presso</a:t>
            </a:r>
            <a:r>
              <a:rPr lang="en-GB" sz="1600" dirty="0">
                <a:solidFill>
                  <a:prstClr val="black"/>
                </a:solidFill>
                <a:latin typeface="Trebuchet MS"/>
              </a:rPr>
              <a:t> le </a:t>
            </a:r>
            <a:r>
              <a:rPr lang="en-GB" sz="1600" dirty="0" err="1">
                <a:solidFill>
                  <a:prstClr val="black"/>
                </a:solidFill>
                <a:latin typeface="Trebuchet MS"/>
              </a:rPr>
              <a:t>istituzioni</a:t>
            </a:r>
            <a:r>
              <a:rPr lang="en-GB" sz="1600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en-GB" sz="1600" dirty="0" err="1">
                <a:solidFill>
                  <a:prstClr val="black"/>
                </a:solidFill>
                <a:latin typeface="Trebuchet MS"/>
              </a:rPr>
              <a:t>europee</a:t>
            </a:r>
            <a:r>
              <a:rPr lang="en-GB" sz="1600" dirty="0">
                <a:solidFill>
                  <a:prstClr val="black"/>
                </a:solidFill>
                <a:latin typeface="Trebuchet MS"/>
              </a:rPr>
              <a:t> con </a:t>
            </a:r>
            <a:r>
              <a:rPr lang="en-GB" sz="1600" dirty="0" err="1">
                <a:solidFill>
                  <a:prstClr val="black"/>
                </a:solidFill>
                <a:latin typeface="Trebuchet MS"/>
              </a:rPr>
              <a:t>durata</a:t>
            </a:r>
            <a:r>
              <a:rPr lang="en-GB" sz="1600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en-GB" sz="1600" dirty="0" err="1">
                <a:solidFill>
                  <a:prstClr val="black"/>
                </a:solidFill>
                <a:latin typeface="Trebuchet MS"/>
              </a:rPr>
              <a:t>superiore</a:t>
            </a:r>
            <a:r>
              <a:rPr lang="en-GB" sz="1600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en-GB" sz="1600" dirty="0" err="1">
                <a:solidFill>
                  <a:prstClr val="black"/>
                </a:solidFill>
                <a:latin typeface="Trebuchet MS"/>
              </a:rPr>
              <a:t>alle</a:t>
            </a:r>
            <a:r>
              <a:rPr lang="en-GB" sz="1600" dirty="0">
                <a:solidFill>
                  <a:prstClr val="black"/>
                </a:solidFill>
                <a:latin typeface="Trebuchet MS"/>
              </a:rPr>
              <a:t> 6 </a:t>
            </a:r>
            <a:r>
              <a:rPr lang="en-GB" sz="1600" dirty="0" err="1" smtClean="0">
                <a:solidFill>
                  <a:prstClr val="black"/>
                </a:solidFill>
                <a:latin typeface="Trebuchet MS"/>
              </a:rPr>
              <a:t>settimane</a:t>
            </a:r>
            <a:r>
              <a:rPr lang="en-GB" sz="1600" dirty="0" smtClean="0">
                <a:solidFill>
                  <a:prstClr val="black"/>
                </a:solidFill>
                <a:latin typeface="Trebuchet MS"/>
              </a:rPr>
              <a:t> o </a:t>
            </a:r>
            <a:r>
              <a:rPr lang="en-GB" sz="1600" dirty="0" err="1">
                <a:solidFill>
                  <a:prstClr val="black"/>
                </a:solidFill>
                <a:latin typeface="Trebuchet MS"/>
              </a:rPr>
              <a:t>siano</a:t>
            </a:r>
            <a:r>
              <a:rPr lang="en-GB" sz="1600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en-GB" sz="1600" dirty="0" err="1">
                <a:solidFill>
                  <a:prstClr val="black"/>
                </a:solidFill>
                <a:latin typeface="Trebuchet MS"/>
              </a:rPr>
              <a:t>stati</a:t>
            </a:r>
            <a:r>
              <a:rPr lang="en-GB" sz="1600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en-GB" sz="1600" dirty="0" err="1">
                <a:solidFill>
                  <a:prstClr val="black"/>
                </a:solidFill>
                <a:latin typeface="Trebuchet MS"/>
              </a:rPr>
              <a:t>dipendenti</a:t>
            </a:r>
            <a:r>
              <a:rPr lang="en-GB" sz="1600" dirty="0">
                <a:solidFill>
                  <a:prstClr val="black"/>
                </a:solidFill>
                <a:latin typeface="Trebuchet MS"/>
              </a:rPr>
              <a:t> di un </a:t>
            </a:r>
            <a:r>
              <a:rPr lang="en-GB" sz="1600" dirty="0" err="1">
                <a:solidFill>
                  <a:prstClr val="black"/>
                </a:solidFill>
                <a:latin typeface="Trebuchet MS"/>
              </a:rPr>
              <a:t>istituzione</a:t>
            </a:r>
            <a:r>
              <a:rPr lang="en-GB" sz="1600" dirty="0">
                <a:solidFill>
                  <a:prstClr val="black"/>
                </a:solidFill>
                <a:latin typeface="Trebuchet MS"/>
              </a:rPr>
              <a:t> o </a:t>
            </a:r>
            <a:r>
              <a:rPr lang="en-GB" sz="1600" dirty="0" err="1">
                <a:solidFill>
                  <a:prstClr val="black"/>
                </a:solidFill>
                <a:latin typeface="Trebuchet MS"/>
              </a:rPr>
              <a:t>organismo</a:t>
            </a:r>
            <a:r>
              <a:rPr lang="en-GB" sz="1600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en-GB" sz="1600" dirty="0" err="1">
                <a:solidFill>
                  <a:prstClr val="black"/>
                </a:solidFill>
                <a:latin typeface="Trebuchet MS"/>
              </a:rPr>
              <a:t>europeo</a:t>
            </a:r>
            <a:r>
              <a:rPr lang="en-GB" sz="1600" dirty="0">
                <a:solidFill>
                  <a:prstClr val="black"/>
                </a:solidFill>
                <a:latin typeface="Trebuchet MS"/>
              </a:rPr>
              <a:t>. </a:t>
            </a:r>
            <a:endParaRPr lang="en-GB" sz="1600" dirty="0" smtClean="0">
              <a:solidFill>
                <a:prstClr val="black"/>
              </a:solidFill>
              <a:latin typeface="Trebuchet MS"/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defRPr/>
            </a:pPr>
            <a:endParaRPr lang="en-GB" sz="1400" dirty="0">
              <a:solidFill>
                <a:prstClr val="black"/>
              </a:solidFill>
            </a:endParaRP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1400" dirty="0">
              <a:solidFill>
                <a:prstClr val="black"/>
              </a:solidFill>
              <a:latin typeface="Times New Roman" pitchFamily="18" charset="0"/>
              <a:cs typeface="Calibri" pitchFamily="34" charset="0"/>
            </a:endParaRPr>
          </a:p>
        </p:txBody>
      </p:sp>
      <p:pic>
        <p:nvPicPr>
          <p:cNvPr id="22531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189" y="5732463"/>
            <a:ext cx="1336675" cy="92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524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883" y="138305"/>
            <a:ext cx="9325761" cy="7277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algn="ctr" fontAlgn="base">
              <a:spcBef>
                <a:spcPct val="0"/>
              </a:spcBef>
              <a:spcAft>
                <a:spcPts val="1425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it-IT" altLang="en-US" sz="3600" dirty="0">
                <a:solidFill>
                  <a:srgbClr val="297FD5"/>
                </a:solidFill>
                <a:latin typeface="Trebuchet MS"/>
                <a:cs typeface="Calibri" pitchFamily="34" charset="0"/>
              </a:rPr>
              <a:t> </a:t>
            </a:r>
          </a:p>
          <a:p>
            <a:pPr marL="1588" fontAlgn="base">
              <a:spcBef>
                <a:spcPct val="0"/>
              </a:spcBef>
              <a:spcAft>
                <a:spcPts val="1425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it-IT" sz="1350" b="1" dirty="0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Candidature</a:t>
            </a:r>
          </a:p>
          <a:p>
            <a:pPr marL="287338" indent="-285750" fontAlgn="base">
              <a:spcBef>
                <a:spcPct val="0"/>
              </a:spcBef>
              <a:spcAft>
                <a:spcPts val="1425"/>
              </a:spcAft>
              <a:buClr>
                <a:srgbClr val="7F8FA9"/>
              </a:buClr>
              <a:buSzPct val="100000"/>
              <a:buFont typeface="Arial" panose="020B0604020202020204" pitchFamily="34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it-IT" sz="1300" u="sng" dirty="0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Tirocini con inizio a ottobre 2016</a:t>
            </a:r>
            <a:r>
              <a:rPr lang="it-IT" sz="1300" dirty="0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 - Application chiusa</a:t>
            </a:r>
          </a:p>
          <a:p>
            <a:pPr marL="287338" indent="-285750" fontAlgn="base">
              <a:spcBef>
                <a:spcPct val="0"/>
              </a:spcBef>
              <a:spcAft>
                <a:spcPts val="1425"/>
              </a:spcAft>
              <a:buClr>
                <a:srgbClr val="7F8FA9"/>
              </a:buClr>
              <a:buSzPct val="100000"/>
              <a:buFontTx/>
              <a:buChar char="-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it-IT" sz="1200" dirty="0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PRESELEZIONE/Idoneità: febbraio – maggio 2016</a:t>
            </a:r>
          </a:p>
          <a:p>
            <a:pPr marL="287338" indent="-285750" fontAlgn="base">
              <a:spcBef>
                <a:spcPct val="0"/>
              </a:spcBef>
              <a:spcAft>
                <a:spcPts val="1425"/>
              </a:spcAft>
              <a:buClr>
                <a:srgbClr val="7F8FA9"/>
              </a:buClr>
              <a:buSzPct val="100000"/>
              <a:buFontTx/>
              <a:buChar char="-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it-IT" sz="1200" dirty="0" err="1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Sending</a:t>
            </a:r>
            <a:r>
              <a:rPr lang="it-IT" sz="1200" dirty="0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 of </a:t>
            </a:r>
            <a:r>
              <a:rPr lang="it-IT" sz="1200" dirty="0" err="1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offers</a:t>
            </a:r>
            <a:r>
              <a:rPr lang="it-IT" sz="1200" dirty="0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: giugno – novembre 2016  </a:t>
            </a:r>
          </a:p>
          <a:p>
            <a:pPr marL="1588" fontAlgn="base">
              <a:spcBef>
                <a:spcPct val="0"/>
              </a:spcBef>
              <a:spcAft>
                <a:spcPts val="1425"/>
              </a:spcAft>
              <a:buClr>
                <a:srgbClr val="7F8FA9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it-IT" sz="500" dirty="0">
              <a:solidFill>
                <a:prstClr val="black"/>
              </a:solidFill>
              <a:latin typeface="Trebuchet MS"/>
              <a:ea typeface="SimSun" charset="-122"/>
              <a:cs typeface="Arial" charset="0"/>
            </a:endParaRPr>
          </a:p>
          <a:p>
            <a:pPr marL="344488" indent="-342900" fontAlgn="base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7F8FA9"/>
              </a:buClr>
              <a:buSzPct val="100000"/>
              <a:buFont typeface="Arial" pitchFamily="34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it-IT" sz="1300" u="sng" dirty="0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Tirocini con inizio a marzo 2017</a:t>
            </a:r>
            <a:r>
              <a:rPr lang="it-IT" sz="1300" dirty="0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 - Application chiusa</a:t>
            </a:r>
          </a:p>
          <a:p>
            <a:pPr marL="287338" indent="-285750" fontAlgn="base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7F8FA9"/>
              </a:buClr>
              <a:buSzPct val="100000"/>
              <a:buFontTx/>
              <a:buChar char="-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it-IT" sz="1200" dirty="0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PRESELEZIONE/Idoneità: ottobre – novembre 2016</a:t>
            </a:r>
          </a:p>
          <a:p>
            <a:pPr marL="287338" indent="-285750" fontAlgn="base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7F8FA9"/>
              </a:buClr>
              <a:buSzPct val="100000"/>
              <a:buFontTx/>
              <a:buChar char="-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it-IT" sz="1200" dirty="0" err="1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Sending</a:t>
            </a:r>
            <a:r>
              <a:rPr lang="it-IT" sz="1200" dirty="0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 of </a:t>
            </a:r>
            <a:r>
              <a:rPr lang="it-IT" sz="1200" dirty="0" err="1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offers</a:t>
            </a:r>
            <a:r>
              <a:rPr lang="it-IT" sz="1200" dirty="0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: gennaio 2017</a:t>
            </a:r>
          </a:p>
          <a:p>
            <a:pPr marL="1588" fontAlgn="base">
              <a:spcBef>
                <a:spcPct val="0"/>
              </a:spcBef>
              <a:spcAft>
                <a:spcPts val="1425"/>
              </a:spcAft>
              <a:buClr>
                <a:srgbClr val="7F8FA9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it-IT" sz="500" dirty="0">
              <a:solidFill>
                <a:prstClr val="black"/>
              </a:solidFill>
              <a:latin typeface="Trebuchet MS"/>
              <a:ea typeface="SimSun" charset="-122"/>
              <a:cs typeface="Arial" charset="0"/>
            </a:endParaRPr>
          </a:p>
          <a:p>
            <a:pPr marL="344488" indent="-342900" fontAlgn="base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7F8FA9"/>
              </a:buClr>
              <a:buSzPct val="100000"/>
              <a:buFont typeface="Arial" pitchFamily="34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it-IT" sz="1300" u="sng" dirty="0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Tirocini con inizio a ottobre 2017</a:t>
            </a:r>
            <a:r>
              <a:rPr lang="it-IT" sz="1300" dirty="0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 – Application: da gennaio 2017 </a:t>
            </a:r>
          </a:p>
          <a:p>
            <a:pPr marL="1588" fontAlgn="base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7F8FA9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it-IT" sz="600" dirty="0">
              <a:solidFill>
                <a:srgbClr val="FF0000"/>
              </a:solidFill>
              <a:latin typeface="Trebuchet MS"/>
              <a:ea typeface="SimSun" charset="-122"/>
              <a:cs typeface="Arial" charset="0"/>
            </a:endParaRPr>
          </a:p>
          <a:p>
            <a:pPr marL="1588" fontAlgn="base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2F4665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it-IT" sz="1300" dirty="0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I candidati selezionati saranno inseriti nel Blue Book e successivamente selezionati dai servizi della Commissione.</a:t>
            </a:r>
          </a:p>
          <a:p>
            <a:pPr marL="1588" fontAlgn="base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2F4665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it-IT" sz="1400" dirty="0">
                <a:solidFill>
                  <a:prstClr val="black"/>
                </a:solidFill>
                <a:latin typeface="Trebuchet MS"/>
                <a:ea typeface="SimSun" charset="-122"/>
                <a:cs typeface="Arial" charset="0"/>
              </a:rPr>
              <a:t> </a:t>
            </a:r>
            <a:endParaRPr lang="it-IT" sz="1350" dirty="0">
              <a:solidFill>
                <a:prstClr val="black"/>
              </a:solidFill>
              <a:latin typeface="Trebuchet MS"/>
              <a:ea typeface="SimSun" charset="-122"/>
              <a:cs typeface="Arial" charset="0"/>
            </a:endParaRPr>
          </a:p>
          <a:p>
            <a:pPr marL="1588" fontAlgn="base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2F4665"/>
              </a:buClr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it-IT" sz="1350" b="1" dirty="0">
                <a:solidFill>
                  <a:prstClr val="black"/>
                </a:solidFill>
                <a:latin typeface="Trebuchet MS"/>
                <a:cs typeface="Arial" charset="0"/>
              </a:rPr>
              <a:t>Come fare </a:t>
            </a:r>
            <a:r>
              <a:rPr lang="it-IT" sz="1350" b="1" dirty="0" err="1">
                <a:solidFill>
                  <a:prstClr val="black"/>
                </a:solidFill>
                <a:latin typeface="Trebuchet MS"/>
                <a:cs typeface="Arial" charset="0"/>
              </a:rPr>
              <a:t>application</a:t>
            </a:r>
            <a:r>
              <a:rPr lang="it-IT" sz="1350" b="1" dirty="0">
                <a:solidFill>
                  <a:prstClr val="black"/>
                </a:solidFill>
                <a:latin typeface="Trebuchet MS"/>
                <a:cs typeface="Arial" charset="0"/>
              </a:rPr>
              <a:t>?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it-IT" sz="1300" dirty="0">
                <a:solidFill>
                  <a:prstClr val="black"/>
                </a:solidFill>
                <a:latin typeface="Trebuchet MS"/>
                <a:cs typeface="Arial" charset="0"/>
              </a:rPr>
              <a:t>Registrazione</a:t>
            </a:r>
            <a:r>
              <a:rPr lang="it-IT" sz="1350" dirty="0">
                <a:solidFill>
                  <a:prstClr val="black"/>
                </a:solidFill>
                <a:latin typeface="Trebuchet MS"/>
                <a:cs typeface="Arial" charset="0"/>
              </a:rPr>
              <a:t>       </a:t>
            </a:r>
            <a:r>
              <a:rPr lang="it-IT" sz="1300" dirty="0">
                <a:solidFill>
                  <a:prstClr val="black"/>
                </a:solidFill>
                <a:latin typeface="Trebuchet MS"/>
                <a:cs typeface="Arial" charset="0"/>
              </a:rPr>
              <a:t>European </a:t>
            </a:r>
            <a:r>
              <a:rPr lang="it-IT" sz="1300" dirty="0" err="1">
                <a:solidFill>
                  <a:prstClr val="black"/>
                </a:solidFill>
                <a:latin typeface="Trebuchet MS"/>
                <a:cs typeface="Arial" charset="0"/>
              </a:rPr>
              <a:t>Commission</a:t>
            </a:r>
            <a:r>
              <a:rPr lang="it-IT" sz="1300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it-IT" sz="1300" dirty="0" err="1">
                <a:solidFill>
                  <a:prstClr val="black"/>
                </a:solidFill>
                <a:latin typeface="Trebuchet MS"/>
                <a:cs typeface="Arial" charset="0"/>
              </a:rPr>
              <a:t>Authentication</a:t>
            </a:r>
            <a:r>
              <a:rPr lang="it-IT" sz="1300" dirty="0">
                <a:solidFill>
                  <a:prstClr val="black"/>
                </a:solidFill>
                <a:latin typeface="Trebuchet MS"/>
                <a:cs typeface="Arial" charset="0"/>
              </a:rPr>
              <a:t> Service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it-IT" sz="1350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it-IT" sz="1300" dirty="0">
                <a:solidFill>
                  <a:prstClr val="black"/>
                </a:solidFill>
                <a:latin typeface="Trebuchet MS"/>
                <a:cs typeface="Arial" charset="0"/>
              </a:rPr>
              <a:t>Compilazione e invio della domanda online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it-IT" sz="1300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300" dirty="0">
                <a:solidFill>
                  <a:prstClr val="black"/>
                </a:solidFill>
                <a:latin typeface="Trebuchet MS"/>
                <a:cs typeface="Arial" charset="0"/>
              </a:rPr>
              <a:t>I candidati selezionati per il Virtual Blue Book saranno contattati per fornire ulteriori documenti. </a:t>
            </a:r>
            <a:endParaRPr lang="en-GB" altLang="en-US" sz="1300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it-IT" sz="1400" dirty="0">
              <a:solidFill>
                <a:prstClr val="black"/>
              </a:solidFill>
              <a:latin typeface="Lucida Sans Unicode" panose="020B0602030504020204" pitchFamily="34" charset="0"/>
              <a:cs typeface="Arial" charset="0"/>
            </a:endParaRPr>
          </a:p>
          <a:p>
            <a:pPr marL="87313" fontAlgn="base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it-IT" sz="1400" b="1" dirty="0">
              <a:solidFill>
                <a:prstClr val="black"/>
              </a:solidFill>
              <a:latin typeface="Trebuchet MS"/>
              <a:ea typeface="SimSun" charset="-122"/>
              <a:cs typeface="Arial" charset="0"/>
            </a:endParaRPr>
          </a:p>
        </p:txBody>
      </p:sp>
      <p:pic>
        <p:nvPicPr>
          <p:cNvPr id="2355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7216" y="5821363"/>
            <a:ext cx="12477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1810040" y="5817560"/>
            <a:ext cx="28733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557494" y="311499"/>
            <a:ext cx="6581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88" algn="ctr" fontAlgn="base">
              <a:spcBef>
                <a:spcPct val="0"/>
              </a:spcBef>
              <a:spcAft>
                <a:spcPts val="1425"/>
              </a:spcAft>
              <a:buSzPct val="10000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it-IT" altLang="en-US" sz="3600" dirty="0">
                <a:solidFill>
                  <a:srgbClr val="297FD5"/>
                </a:solidFill>
                <a:latin typeface="Trebuchet MS"/>
                <a:cs typeface="Calibri" pitchFamily="34" charset="0"/>
              </a:rPr>
              <a:t>Commissione europea</a:t>
            </a:r>
          </a:p>
        </p:txBody>
      </p:sp>
    </p:spTree>
    <p:extLst>
      <p:ext uri="{BB962C8B-B14F-4D97-AF65-F5344CB8AC3E}">
        <p14:creationId xmlns:p14="http://schemas.microsoft.com/office/powerpoint/2010/main" val="19938185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3191" y="927231"/>
            <a:ext cx="10842172" cy="4743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8138" indent="-338138" algn="ctr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it-IT" altLang="en-US" sz="3200" dirty="0">
                <a:solidFill>
                  <a:srgbClr val="297FD5"/>
                </a:solidFill>
                <a:latin typeface="Trebuchet MS"/>
                <a:cs typeface="Calibri" pitchFamily="34" charset="0"/>
              </a:rPr>
              <a:t>Commissione europea  </a:t>
            </a:r>
          </a:p>
          <a:p>
            <a:pPr marL="338138" indent="-338138" algn="ctr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it-IT" altLang="en-US" sz="3200" dirty="0">
                <a:solidFill>
                  <a:srgbClr val="297FD5"/>
                </a:solidFill>
                <a:latin typeface="Trebuchet MS"/>
                <a:cs typeface="Calibri" pitchFamily="34" charset="0"/>
              </a:rPr>
              <a:t>Rappresentanza a Milano</a:t>
            </a:r>
          </a:p>
          <a:p>
            <a:pPr marL="338138" indent="-338138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en-IE" dirty="0">
              <a:solidFill>
                <a:srgbClr val="2F4665"/>
              </a:solidFill>
              <a:latin typeface="Trebuchet MS"/>
              <a:cs typeface="Arial" charset="0"/>
            </a:endParaRPr>
          </a:p>
          <a:p>
            <a:pPr marL="338138" indent="-338138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en-IE" sz="2000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338138" indent="-338138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en-IE" sz="2000" dirty="0">
                <a:solidFill>
                  <a:prstClr val="black"/>
                </a:solidFill>
                <a:latin typeface="Trebuchet MS"/>
                <a:cs typeface="Arial" charset="0"/>
              </a:rPr>
              <a:t>Stage </a:t>
            </a:r>
            <a:r>
              <a:rPr lang="en-IE" sz="2000" i="1" dirty="0" err="1">
                <a:solidFill>
                  <a:prstClr val="black"/>
                </a:solidFill>
                <a:latin typeface="Trebuchet MS"/>
                <a:cs typeface="Arial" charset="0"/>
              </a:rPr>
              <a:t>atipici</a:t>
            </a:r>
            <a:endParaRPr lang="en-IE" sz="2000" i="1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338138" indent="-338138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en-IE" sz="2000" i="1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338138" indent="-338138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F8FA9"/>
              </a:buClr>
              <a:buFont typeface="Times New Roman" pitchFamily="16" charset="0"/>
              <a:buChar char="•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en-IE" sz="2000" dirty="0">
                <a:solidFill>
                  <a:prstClr val="black"/>
                </a:solidFill>
                <a:latin typeface="Trebuchet MS"/>
                <a:cs typeface="Arial" charset="0"/>
              </a:rPr>
              <a:t>3 </a:t>
            </a:r>
            <a:r>
              <a:rPr lang="en-IE" sz="2000" dirty="0" err="1" smtClean="0">
                <a:solidFill>
                  <a:prstClr val="black"/>
                </a:solidFill>
                <a:latin typeface="Trebuchet MS"/>
                <a:cs typeface="Arial" charset="0"/>
              </a:rPr>
              <a:t>mesi</a:t>
            </a:r>
            <a:endParaRPr lang="en-IE" sz="2000" dirty="0" smtClean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F8FA9"/>
              </a:buClr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en-IE" sz="300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338138" indent="-338138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F8FA9"/>
              </a:buClr>
              <a:buFont typeface="Times New Roman" pitchFamily="16" charset="0"/>
              <a:buChar char="•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en-IE" sz="2000" dirty="0" err="1" smtClean="0">
                <a:solidFill>
                  <a:prstClr val="black"/>
                </a:solidFill>
                <a:latin typeface="Trebuchet MS"/>
                <a:cs typeface="Arial" charset="0"/>
              </a:rPr>
              <a:t>Laureandi</a:t>
            </a:r>
            <a:endParaRPr lang="en-IE" sz="2000" dirty="0" smtClean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338138" indent="-338138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F8FA9"/>
              </a:buClr>
              <a:buFont typeface="Times New Roman" pitchFamily="16" charset="0"/>
              <a:buChar char="•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en-IE" sz="300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338138" indent="-338138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F8FA9"/>
              </a:buClr>
              <a:buFont typeface="Times New Roman" pitchFamily="16" charset="0"/>
              <a:buChar char="•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en-IE" sz="2000" dirty="0" err="1">
                <a:solidFill>
                  <a:prstClr val="black"/>
                </a:solidFill>
                <a:latin typeface="Trebuchet MS"/>
                <a:cs typeface="Arial" charset="0"/>
              </a:rPr>
              <a:t>Monitoraggio</a:t>
            </a:r>
            <a:r>
              <a:rPr lang="en-IE" sz="2000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IE" sz="2000" dirty="0" err="1">
                <a:solidFill>
                  <a:prstClr val="black"/>
                </a:solidFill>
                <a:latin typeface="Trebuchet MS"/>
                <a:cs typeface="Arial" charset="0"/>
              </a:rPr>
              <a:t>stampa</a:t>
            </a:r>
            <a:r>
              <a:rPr lang="en-IE" sz="2000" dirty="0">
                <a:solidFill>
                  <a:prstClr val="black"/>
                </a:solidFill>
                <a:latin typeface="Trebuchet MS"/>
                <a:cs typeface="Arial" charset="0"/>
              </a:rPr>
              <a:t>, </a:t>
            </a:r>
            <a:r>
              <a:rPr lang="en-IE" sz="2000" dirty="0" err="1">
                <a:solidFill>
                  <a:prstClr val="black"/>
                </a:solidFill>
                <a:latin typeface="Trebuchet MS"/>
                <a:cs typeface="Arial" charset="0"/>
              </a:rPr>
              <a:t>documentazione</a:t>
            </a:r>
            <a:r>
              <a:rPr lang="en-IE" sz="2000" dirty="0">
                <a:solidFill>
                  <a:prstClr val="black"/>
                </a:solidFill>
                <a:latin typeface="Trebuchet MS"/>
                <a:cs typeface="Arial" charset="0"/>
              </a:rPr>
              <a:t>, </a:t>
            </a:r>
            <a:r>
              <a:rPr lang="en-IE" sz="2000" dirty="0" err="1" smtClean="0">
                <a:solidFill>
                  <a:prstClr val="black"/>
                </a:solidFill>
                <a:latin typeface="Trebuchet MS"/>
                <a:cs typeface="Arial" charset="0"/>
              </a:rPr>
              <a:t>comunicazione</a:t>
            </a:r>
            <a:endParaRPr lang="en-IE" sz="2000" dirty="0" smtClean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338138" indent="-338138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F8FA9"/>
              </a:buClr>
              <a:buFont typeface="Times New Roman" pitchFamily="16" charset="0"/>
              <a:buChar char="•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en-IE" sz="300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338138" indent="-338138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F8FA9"/>
              </a:buClr>
              <a:buFont typeface="Times New Roman" pitchFamily="16" charset="0"/>
              <a:buChar char="•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en-IE" sz="2000" dirty="0" err="1">
                <a:solidFill>
                  <a:prstClr val="black"/>
                </a:solidFill>
                <a:latin typeface="Trebuchet MS"/>
                <a:cs typeface="Arial" charset="0"/>
              </a:rPr>
              <a:t>Convenzione</a:t>
            </a:r>
            <a:r>
              <a:rPr lang="en-IE" sz="2000" dirty="0">
                <a:solidFill>
                  <a:prstClr val="black"/>
                </a:solidFill>
                <a:latin typeface="Trebuchet MS"/>
                <a:cs typeface="Arial" charset="0"/>
              </a:rPr>
              <a:t> in </a:t>
            </a:r>
            <a:r>
              <a:rPr lang="en-IE" sz="2000" dirty="0" err="1">
                <a:solidFill>
                  <a:prstClr val="black"/>
                </a:solidFill>
                <a:latin typeface="Trebuchet MS"/>
                <a:cs typeface="Arial" charset="0"/>
              </a:rPr>
              <a:t>essere</a:t>
            </a:r>
            <a:r>
              <a:rPr lang="en-IE" sz="2000" dirty="0">
                <a:solidFill>
                  <a:prstClr val="black"/>
                </a:solidFill>
                <a:latin typeface="Trebuchet MS"/>
                <a:cs typeface="Arial" charset="0"/>
              </a:rPr>
              <a:t> con </a:t>
            </a:r>
            <a:r>
              <a:rPr lang="en-IE" sz="2000" dirty="0" err="1">
                <a:solidFill>
                  <a:prstClr val="black"/>
                </a:solidFill>
                <a:latin typeface="Trebuchet MS"/>
                <a:cs typeface="Arial" charset="0"/>
              </a:rPr>
              <a:t>l'Università</a:t>
            </a:r>
            <a:endParaRPr lang="en-IE" sz="2000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338138" indent="-338138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en-IE" sz="2000" dirty="0">
              <a:solidFill>
                <a:srgbClr val="2F4665"/>
              </a:solidFill>
              <a:latin typeface="Trebuchet MS"/>
              <a:cs typeface="Arial" charset="0"/>
            </a:endParaRPr>
          </a:p>
          <a:p>
            <a:pPr marL="338138" indent="-338138" algn="ctr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en-GB" sz="2000" dirty="0">
                <a:solidFill>
                  <a:srgbClr val="7030A0"/>
                </a:solidFill>
                <a:latin typeface="Trebuchet MS"/>
                <a:cs typeface="Arial" charset="0"/>
              </a:rPr>
              <a:t>http://ec.europa.eu/italia/milano/milano_it.htm</a:t>
            </a:r>
          </a:p>
        </p:txBody>
      </p:sp>
      <p:pic>
        <p:nvPicPr>
          <p:cNvPr id="24579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1" y="5821363"/>
            <a:ext cx="12477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7968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919288" y="836613"/>
            <a:ext cx="8229600" cy="1066800"/>
          </a:xfrm>
        </p:spPr>
        <p:txBody>
          <a:bodyPr/>
          <a:lstStyle/>
          <a:p>
            <a:pPr algn="ctr" eaLnBrk="1" hangingPunct="1"/>
            <a:r>
              <a:rPr lang="it-IT" altLang="en-US" smtClean="0">
                <a:solidFill>
                  <a:schemeClr val="accent2"/>
                </a:solidFill>
              </a:rPr>
              <a:t>Chi può candidarsi?</a:t>
            </a:r>
            <a:endParaRPr lang="en-GB" altLang="en-US" smtClean="0">
              <a:solidFill>
                <a:schemeClr val="accent2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2855913" y="2636838"/>
            <a:ext cx="5105400" cy="25146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it-IT" altLang="en-US" dirty="0" smtClean="0">
                <a:latin typeface="+mj-lt"/>
              </a:rPr>
              <a:t>Diplomati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it-IT" altLang="en-US" dirty="0" smtClean="0">
                <a:latin typeface="+mj-lt"/>
              </a:rPr>
              <a:t>Laureandi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it-IT" altLang="en-US" dirty="0">
                <a:latin typeface="+mj-lt"/>
              </a:rPr>
              <a:t>L</a:t>
            </a:r>
            <a:r>
              <a:rPr lang="it-IT" altLang="en-US" dirty="0" smtClean="0">
                <a:latin typeface="+mj-lt"/>
              </a:rPr>
              <a:t>aureati</a:t>
            </a:r>
            <a:endParaRPr lang="en-GB" altLang="en-US" dirty="0" smtClean="0">
              <a:latin typeface="+mj-lt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6" y="5013326"/>
            <a:ext cx="3394075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703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79651" y="887413"/>
          <a:ext cx="7561263" cy="57626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47852"/>
                <a:gridCol w="2713411"/>
              </a:tblGrid>
              <a:tr h="19484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+mj-lt"/>
                        </a:rPr>
                        <a:t>Number of applications per nationality</a:t>
                      </a:r>
                      <a:endParaRPr lang="en-GB" sz="9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Nationalities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Total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Austrian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138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Belgian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381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British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295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Bulgarian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364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Croatian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198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Cypriot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92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Czech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203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Danish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64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Dutch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327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Estonian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53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Finnish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117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French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719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German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561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Greek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551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Hungarian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201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Irish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133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Italian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4651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Latvian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57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Lithuanian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176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Luxembourger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14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Maltese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23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Polish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763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Portuguese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726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Romanian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658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Slovak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168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Slovenian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149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Spanish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1423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  <a:latin typeface="+mj-lt"/>
                        </a:rPr>
                        <a:t>Swedish</a:t>
                      </a:r>
                      <a:endParaRPr lang="en-GB" sz="8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152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Non-EU member states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2506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  <a:tr h="179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GRAND TOTAL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+mj-lt"/>
                        </a:rPr>
                        <a:t>15863</a:t>
                      </a:r>
                      <a:endParaRPr lang="en-GB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28857" marR="28857" marT="28844" marB="28844" anchor="ctr"/>
                </a:tc>
              </a:tr>
            </a:tbl>
          </a:graphicData>
        </a:graphic>
      </p:graphicFrame>
      <p:sp>
        <p:nvSpPr>
          <p:cNvPr id="24678" name="Rectangle 4"/>
          <p:cNvSpPr>
            <a:spLocks noChangeArrowheads="1"/>
          </p:cNvSpPr>
          <p:nvPr/>
        </p:nvSpPr>
        <p:spPr bwMode="auto">
          <a:xfrm>
            <a:off x="2208213" y="404813"/>
            <a:ext cx="46085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2000" b="1" dirty="0">
                <a:solidFill>
                  <a:srgbClr val="297FD5"/>
                </a:solidFill>
                <a:latin typeface="Trebuchet MS"/>
                <a:cs typeface="Calibri" pitchFamily="34" charset="0"/>
              </a:rPr>
              <a:t>CE: Tirocini in cifre – Marzo 2015</a:t>
            </a:r>
          </a:p>
        </p:txBody>
      </p:sp>
    </p:spTree>
    <p:extLst>
      <p:ext uri="{BB962C8B-B14F-4D97-AF65-F5344CB8AC3E}">
        <p14:creationId xmlns:p14="http://schemas.microsoft.com/office/powerpoint/2010/main" val="335163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19288" y="620714"/>
            <a:ext cx="8424862" cy="60714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3200" dirty="0">
                <a:solidFill>
                  <a:srgbClr val="297FD5"/>
                </a:solidFill>
                <a:latin typeface="Trebuchet MS"/>
                <a:cs typeface="Arial" charset="0"/>
              </a:rPr>
              <a:t>Centro Comune di Ricerca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3200" dirty="0">
                <a:solidFill>
                  <a:srgbClr val="297FD5"/>
                </a:solidFill>
                <a:latin typeface="Trebuchet MS"/>
                <a:cs typeface="Arial" charset="0"/>
              </a:rPr>
              <a:t>della Commissione Europea</a:t>
            </a:r>
          </a:p>
          <a:p>
            <a:pPr marL="338138" indent="-336550" fontAlgn="base" hangingPunct="0">
              <a:lnSpc>
                <a:spcPct val="90000"/>
              </a:lnSpc>
              <a:spcBef>
                <a:spcPts val="50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n-GB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338138" indent="-336550" fontAlgn="base" hangingPunct="0">
              <a:lnSpc>
                <a:spcPct val="90000"/>
              </a:lnSpc>
              <a:spcBef>
                <a:spcPts val="500"/>
              </a:spcBef>
              <a:spcAft>
                <a:spcPts val="1425"/>
              </a:spcAft>
              <a:buClr>
                <a:srgbClr val="7F8FA9"/>
              </a:buClr>
              <a:buSzPct val="100000"/>
              <a:buFont typeface="Arial" panose="020B0604020202020204" pitchFamily="34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Direzione</a:t>
            </a:r>
            <a:r>
              <a:rPr lang="en-GB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Generale</a:t>
            </a:r>
            <a:r>
              <a:rPr lang="en-GB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della</a:t>
            </a:r>
            <a:r>
              <a:rPr lang="en-GB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Commissione</a:t>
            </a:r>
            <a:r>
              <a:rPr lang="en-GB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europea</a:t>
            </a:r>
            <a:r>
              <a:rPr lang="en-GB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</a:p>
          <a:p>
            <a:pPr marL="338138" indent="-336550" fontAlgn="base" hangingPunct="0">
              <a:lnSpc>
                <a:spcPct val="90000"/>
              </a:lnSpc>
              <a:spcBef>
                <a:spcPts val="500"/>
              </a:spcBef>
              <a:spcAft>
                <a:spcPts val="1425"/>
              </a:spcAft>
              <a:buClr>
                <a:srgbClr val="7F8FA9"/>
              </a:buClr>
              <a:buSzPct val="100000"/>
              <a:buFont typeface="Arial" panose="020B0604020202020204" pitchFamily="34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dirty="0">
                <a:solidFill>
                  <a:prstClr val="black"/>
                </a:solidFill>
                <a:latin typeface="Trebuchet MS"/>
                <a:cs typeface="Arial" charset="0"/>
              </a:rPr>
              <a:t>7 </a:t>
            </a: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Istituti</a:t>
            </a:r>
            <a:r>
              <a:rPr lang="en-GB" dirty="0">
                <a:solidFill>
                  <a:prstClr val="black"/>
                </a:solidFill>
                <a:latin typeface="Trebuchet MS"/>
                <a:cs typeface="Arial" charset="0"/>
              </a:rPr>
              <a:t> di </a:t>
            </a: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ricerca</a:t>
            </a:r>
            <a:endParaRPr lang="en-GB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338138" indent="-336550" fontAlgn="base" hangingPunct="0">
              <a:lnSpc>
                <a:spcPct val="90000"/>
              </a:lnSpc>
              <a:spcBef>
                <a:spcPts val="500"/>
              </a:spcBef>
              <a:spcAft>
                <a:spcPts val="1425"/>
              </a:spcAft>
              <a:buClr>
                <a:srgbClr val="7F8FA9"/>
              </a:buClr>
              <a:buSzPct val="100000"/>
              <a:buFont typeface="Arial" panose="020B0604020202020204" pitchFamily="34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Fornire</a:t>
            </a:r>
            <a:r>
              <a:rPr lang="en-GB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supporto</a:t>
            </a:r>
            <a:r>
              <a:rPr lang="en-GB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tecnico</a:t>
            </a:r>
            <a:r>
              <a:rPr lang="en-GB" dirty="0">
                <a:solidFill>
                  <a:prstClr val="black"/>
                </a:solidFill>
                <a:latin typeface="Trebuchet MS"/>
                <a:cs typeface="Arial" charset="0"/>
              </a:rPr>
              <a:t> e </a:t>
            </a: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scientifico</a:t>
            </a:r>
            <a:r>
              <a:rPr lang="en-GB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alle</a:t>
            </a:r>
            <a:r>
              <a:rPr lang="en-GB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politiche</a:t>
            </a:r>
            <a:r>
              <a:rPr lang="en-GB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dell’UE</a:t>
            </a:r>
            <a:endParaRPr lang="en-GB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338138" indent="-336550" fontAlgn="base" hangingPunct="0">
              <a:lnSpc>
                <a:spcPct val="90000"/>
              </a:lnSpc>
              <a:spcBef>
                <a:spcPts val="500"/>
              </a:spcBef>
              <a:spcAft>
                <a:spcPts val="1425"/>
              </a:spcAft>
              <a:buClr>
                <a:srgbClr val="7F8FA9"/>
              </a:buClr>
              <a:buSzPct val="100000"/>
              <a:buFont typeface="Arial" panose="020B0604020202020204" pitchFamily="34" charset="0"/>
              <a:buChar char="•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Borse</a:t>
            </a:r>
            <a:r>
              <a:rPr lang="en-GB" dirty="0">
                <a:solidFill>
                  <a:prstClr val="black"/>
                </a:solidFill>
                <a:latin typeface="Trebuchet MS"/>
                <a:cs typeface="Arial" charset="0"/>
              </a:rPr>
              <a:t> di studio per </a:t>
            </a: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progetti</a:t>
            </a:r>
            <a:r>
              <a:rPr lang="en-GB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scientifici</a:t>
            </a:r>
            <a:r>
              <a:rPr lang="en-GB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dirty="0" smtClean="0">
                <a:solidFill>
                  <a:prstClr val="black"/>
                </a:solidFill>
                <a:latin typeface="Trebuchet MS"/>
                <a:cs typeface="Arial" charset="0"/>
              </a:rPr>
              <a:t>e </a:t>
            </a:r>
            <a:r>
              <a:rPr lang="en-GB" dirty="0">
                <a:solidFill>
                  <a:prstClr val="black"/>
                </a:solidFill>
                <a:latin typeface="Trebuchet MS"/>
                <a:cs typeface="Arial" charset="0"/>
              </a:rPr>
              <a:t>trainee </a:t>
            </a:r>
            <a:r>
              <a:rPr lang="en-GB" dirty="0" err="1">
                <a:solidFill>
                  <a:prstClr val="black"/>
                </a:solidFill>
                <a:latin typeface="Trebuchet MS"/>
                <a:cs typeface="Arial" charset="0"/>
              </a:rPr>
              <a:t>scientifici</a:t>
            </a:r>
            <a:endParaRPr lang="en-GB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1200150" lvl="2" indent="-285750" fontAlgn="base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altLang="en-US" dirty="0">
                <a:solidFill>
                  <a:prstClr val="black"/>
                </a:solidFill>
                <a:latin typeface="Trebuchet MS"/>
                <a:cs typeface="Arial" charset="0"/>
              </a:rPr>
              <a:t>Tirocinio per preparazione tesi universitaria</a:t>
            </a:r>
            <a:r>
              <a:rPr lang="en-GB" altLang="en-US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</a:p>
          <a:p>
            <a:pPr lvl="2" fontAlgn="base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defRPr/>
            </a:pPr>
            <a:endParaRPr lang="en-GB" altLang="en-US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1200150" lvl="2" indent="-285750"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altLang="en-US" dirty="0">
                <a:solidFill>
                  <a:prstClr val="black"/>
                </a:solidFill>
                <a:latin typeface="Trebuchet MS"/>
                <a:cs typeface="Arial" charset="0"/>
              </a:rPr>
              <a:t>Tirocinio post-laurea (entro 5 anni dal conseguimento della laurea)</a:t>
            </a:r>
            <a:r>
              <a:rPr lang="en-GB" altLang="en-US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defRPr/>
            </a:pPr>
            <a:endParaRPr lang="en-GB" altLang="en-US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1200150" lvl="2" indent="-285750" fontAlgn="base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altLang="en-US" dirty="0">
                <a:solidFill>
                  <a:prstClr val="black"/>
                </a:solidFill>
                <a:latin typeface="Trebuchet MS"/>
                <a:cs typeface="Arial" charset="0"/>
              </a:rPr>
              <a:t>Sedi: Ispra (Italia) - Karlsruhe (Germania) - </a:t>
            </a:r>
            <a:r>
              <a:rPr lang="it-IT" altLang="en-US" dirty="0" err="1">
                <a:solidFill>
                  <a:prstClr val="black"/>
                </a:solidFill>
                <a:latin typeface="Trebuchet MS"/>
                <a:cs typeface="Arial" charset="0"/>
              </a:rPr>
              <a:t>Geel</a:t>
            </a:r>
            <a:r>
              <a:rPr lang="it-IT" altLang="en-US" dirty="0">
                <a:solidFill>
                  <a:prstClr val="black"/>
                </a:solidFill>
                <a:latin typeface="Trebuchet MS"/>
                <a:cs typeface="Arial" charset="0"/>
              </a:rPr>
              <a:t> (Belgio) - </a:t>
            </a:r>
            <a:r>
              <a:rPr lang="it-IT" altLang="en-US" dirty="0" err="1">
                <a:solidFill>
                  <a:prstClr val="black"/>
                </a:solidFill>
                <a:latin typeface="Trebuchet MS"/>
                <a:cs typeface="Arial" charset="0"/>
              </a:rPr>
              <a:t>Petten</a:t>
            </a:r>
            <a:r>
              <a:rPr lang="it-IT" altLang="en-US" dirty="0">
                <a:solidFill>
                  <a:prstClr val="black"/>
                </a:solidFill>
                <a:latin typeface="Trebuchet MS"/>
                <a:cs typeface="Arial" charset="0"/>
              </a:rPr>
              <a:t> (Paesi Bassi) - Siviglia (Spagna)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endParaRPr lang="it-IT" altLang="en-US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1200150" lvl="2" indent="-285750" fontAlgn="base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altLang="en-US" dirty="0">
                <a:solidFill>
                  <a:prstClr val="black"/>
                </a:solidFill>
                <a:latin typeface="Trebuchet MS"/>
                <a:cs typeface="Arial" charset="0"/>
              </a:rPr>
              <a:t>Durata: dai 3 mesi ai 5 mesi</a:t>
            </a:r>
          </a:p>
          <a:p>
            <a:pPr marL="338138" indent="-336550" fontAlgn="base" hangingPunct="0">
              <a:lnSpc>
                <a:spcPct val="90000"/>
              </a:lnSpc>
              <a:spcBef>
                <a:spcPts val="500"/>
              </a:spcBef>
              <a:spcAft>
                <a:spcPts val="1425"/>
              </a:spcAft>
              <a:buClr>
                <a:srgbClr val="000000"/>
              </a:buClr>
              <a:buSzPct val="100000"/>
              <a:buFont typeface="Wingdings" pitchFamily="2" charset="2"/>
              <a:buChar char="§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en-GB" b="1" dirty="0">
              <a:solidFill>
                <a:srgbClr val="0070C0"/>
              </a:solidFill>
              <a:latin typeface="Verdana" pitchFamily="34" charset="0"/>
              <a:cs typeface="Arial" charset="0"/>
            </a:endParaRPr>
          </a:p>
        </p:txBody>
      </p:sp>
      <p:pic>
        <p:nvPicPr>
          <p:cNvPr id="26627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738" y="5589589"/>
            <a:ext cx="1776412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2532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19288" y="981075"/>
            <a:ext cx="8208962" cy="16002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it-IT" sz="1400" b="1" dirty="0">
              <a:solidFill>
                <a:prstClr val="black"/>
              </a:solidFill>
              <a:latin typeface="Lucida Sans Unicode" panose="020B0602030504020204" pitchFamily="34" charset="0"/>
              <a:cs typeface="Arial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endParaRPr lang="it-IT" sz="1400" b="1" dirty="0">
              <a:solidFill>
                <a:prstClr val="black"/>
              </a:solidFill>
              <a:latin typeface="Lucida Sans Unicode" panose="020B0602030504020204" pitchFamily="34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400" b="1" dirty="0">
              <a:solidFill>
                <a:prstClr val="black"/>
              </a:solidFill>
              <a:latin typeface="Lucida Sans Unicode" panose="020B0602030504020204" pitchFamily="34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400" b="1" dirty="0">
              <a:solidFill>
                <a:prstClr val="black"/>
              </a:solidFill>
              <a:latin typeface="Lucida Sans Unicode" panose="020B0602030504020204" pitchFamily="34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400" b="1" dirty="0">
              <a:solidFill>
                <a:prstClr val="black"/>
              </a:solidFill>
              <a:latin typeface="Lucida Sans Unicode" panose="020B0602030504020204" pitchFamily="34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400" b="1" dirty="0">
              <a:solidFill>
                <a:prstClr val="black"/>
              </a:solidFill>
              <a:latin typeface="Lucida Sans Unicode" panose="020B0602030504020204" pitchFamily="34" charset="0"/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400" dirty="0">
              <a:solidFill>
                <a:prstClr val="black"/>
              </a:solidFill>
              <a:latin typeface="Lucida Sans Unicode" panose="020B0602030504020204" pitchFamily="34" charset="0"/>
              <a:cs typeface="Arial" charset="0"/>
            </a:endParaRPr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2399506" y="468485"/>
            <a:ext cx="75596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3600" dirty="0">
                <a:solidFill>
                  <a:srgbClr val="297FD5"/>
                </a:solidFill>
                <a:latin typeface="Trebuchet MS"/>
              </a:rPr>
              <a:t>Consiglio dell’Unione europea</a:t>
            </a:r>
            <a:endParaRPr lang="en-GB" altLang="en-US" sz="3600" dirty="0">
              <a:solidFill>
                <a:srgbClr val="297FD5"/>
              </a:solidFill>
              <a:latin typeface="Trebuchet M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19325" y="1012202"/>
            <a:ext cx="7920038" cy="59708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09537" fontAlgn="base">
              <a:spcBef>
                <a:spcPct val="0"/>
              </a:spcBef>
              <a:defRPr/>
            </a:pPr>
            <a:endParaRPr lang="it-IT" sz="1400" b="1" dirty="0">
              <a:solidFill>
                <a:prstClr val="black"/>
              </a:solidFill>
              <a:latin typeface="Trebuchet MS"/>
              <a:ea typeface="Calibri"/>
              <a:cs typeface="Arial" charset="0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sz="1600" b="1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Chi può candidarsi?  </a:t>
            </a:r>
          </a:p>
          <a:p>
            <a:pPr marL="109537" fontAlgn="base">
              <a:spcBef>
                <a:spcPct val="0"/>
              </a:spcBef>
              <a:defRPr/>
            </a:pPr>
            <a:endParaRPr lang="it-IT" sz="1600" b="1" dirty="0">
              <a:solidFill>
                <a:prstClr val="black"/>
              </a:solidFill>
              <a:latin typeface="Trebuchet MS"/>
              <a:ea typeface="Calibri"/>
              <a:cs typeface="Arial" charset="0"/>
            </a:endParaRPr>
          </a:p>
          <a:p>
            <a:pPr marL="395287" indent="-285750" fontAlgn="base">
              <a:spcBef>
                <a:spcPct val="0"/>
              </a:spcBef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400" b="1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I </a:t>
            </a:r>
            <a:r>
              <a:rPr lang="it-IT" sz="1400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cittadini dell'UE o</a:t>
            </a:r>
            <a:r>
              <a:rPr lang="en-GB" sz="1400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 </a:t>
            </a:r>
            <a:r>
              <a:rPr lang="it-IT" sz="1400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cittadini dei paesi candidati che hanno concluso i negoziati di adesione all'UE</a:t>
            </a:r>
          </a:p>
          <a:p>
            <a:pPr marL="109537" fontAlgn="base">
              <a:spcBef>
                <a:spcPct val="0"/>
              </a:spcBef>
              <a:defRPr/>
            </a:pPr>
            <a:endParaRPr lang="it-IT" sz="1600" dirty="0">
              <a:solidFill>
                <a:prstClr val="black"/>
              </a:solidFill>
              <a:latin typeface="Trebuchet MS"/>
              <a:ea typeface="Calibri"/>
              <a:cs typeface="Arial" charset="0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sz="1600" dirty="0">
              <a:solidFill>
                <a:prstClr val="black"/>
              </a:solidFill>
              <a:latin typeface="Trebuchet MS"/>
              <a:ea typeface="Calibri"/>
              <a:cs typeface="Arial" charset="0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sz="1600" b="1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Durata: </a:t>
            </a:r>
            <a:r>
              <a:rPr lang="it-IT" sz="1600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5 mesi</a:t>
            </a:r>
          </a:p>
          <a:p>
            <a:pPr marL="109537" fontAlgn="base">
              <a:spcBef>
                <a:spcPct val="0"/>
              </a:spcBef>
              <a:defRPr/>
            </a:pPr>
            <a:endParaRPr lang="it-IT" sz="1600" dirty="0">
              <a:solidFill>
                <a:prstClr val="black"/>
              </a:solidFill>
              <a:latin typeface="Trebuchet MS"/>
              <a:ea typeface="Calibri"/>
              <a:cs typeface="Arial" charset="0"/>
            </a:endParaRPr>
          </a:p>
          <a:p>
            <a:pPr marL="395287" indent="-285750" fontAlgn="base">
              <a:spcBef>
                <a:spcPct val="0"/>
              </a:spcBef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dal 1º febbraio al 30 giugno </a:t>
            </a:r>
            <a:endParaRPr lang="it-IT" sz="1600" dirty="0" smtClean="0">
              <a:solidFill>
                <a:prstClr val="black"/>
              </a:solidFill>
              <a:latin typeface="Trebuchet MS"/>
              <a:ea typeface="Calibri"/>
              <a:cs typeface="Arial" charset="0"/>
            </a:endParaRPr>
          </a:p>
          <a:p>
            <a:pPr marL="395287" indent="-285750" fontAlgn="base">
              <a:spcBef>
                <a:spcPct val="0"/>
              </a:spcBef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dal 1º settembre </a:t>
            </a:r>
            <a:r>
              <a:rPr lang="it-IT" sz="1600" dirty="0" smtClean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al </a:t>
            </a:r>
            <a:r>
              <a:rPr lang="it-IT" sz="1600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31 </a:t>
            </a:r>
            <a:r>
              <a:rPr lang="it-IT" sz="1600" dirty="0" smtClean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gennaio</a:t>
            </a:r>
          </a:p>
          <a:p>
            <a:pPr marL="109537" fontAlgn="base">
              <a:spcBef>
                <a:spcPct val="0"/>
              </a:spcBef>
              <a:defRPr/>
            </a:pPr>
            <a:endParaRPr lang="it-IT" sz="1600" dirty="0">
              <a:solidFill>
                <a:prstClr val="black"/>
              </a:solidFill>
              <a:latin typeface="Trebuchet MS"/>
              <a:ea typeface="Calibri"/>
              <a:cs typeface="Arial" charset="0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sz="1600" b="1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Tipologia di tirocinio:</a:t>
            </a:r>
          </a:p>
          <a:p>
            <a:pPr marL="109537" fontAlgn="base">
              <a:spcBef>
                <a:spcPct val="0"/>
              </a:spcBef>
              <a:defRPr/>
            </a:pPr>
            <a:endParaRPr lang="it-IT" sz="1600" b="1" dirty="0">
              <a:solidFill>
                <a:prstClr val="black"/>
              </a:solidFill>
              <a:latin typeface="Trebuchet MS"/>
              <a:ea typeface="Calibri"/>
              <a:cs typeface="Arial" charset="0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sz="1600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Il Segretariato Generale del Consiglio offre ogni anno:</a:t>
            </a:r>
            <a:br>
              <a:rPr lang="it-IT" sz="1600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</a:br>
            <a:endParaRPr lang="it-IT" sz="1600" dirty="0">
              <a:solidFill>
                <a:prstClr val="black"/>
              </a:solidFill>
              <a:latin typeface="Trebuchet MS"/>
              <a:ea typeface="Calibri"/>
              <a:cs typeface="Arial" charset="0"/>
            </a:endParaRPr>
          </a:p>
          <a:p>
            <a:pPr marL="395287" indent="-285750" fontAlgn="base">
              <a:spcBef>
                <a:spcPct val="0"/>
              </a:spcBef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b="1" u="sng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tirocini retribuiti</a:t>
            </a:r>
            <a:r>
              <a:rPr lang="it-IT" sz="1600" b="1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 </a:t>
            </a:r>
            <a:r>
              <a:rPr lang="it-IT" sz="1600" dirty="0" smtClean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ai </a:t>
            </a:r>
            <a:r>
              <a:rPr lang="it-IT" sz="1600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cittadini dell'UE </a:t>
            </a:r>
            <a:r>
              <a:rPr lang="en-GB" sz="1600" dirty="0">
                <a:solidFill>
                  <a:prstClr val="black"/>
                </a:solidFill>
                <a:latin typeface="Trebuchet MS"/>
                <a:cs typeface="Arial" charset="0"/>
              </a:rPr>
              <a:t>in </a:t>
            </a:r>
            <a:r>
              <a:rPr lang="en-GB" sz="1600" dirty="0" err="1">
                <a:solidFill>
                  <a:prstClr val="black"/>
                </a:solidFill>
                <a:latin typeface="Trebuchet MS"/>
                <a:cs typeface="Arial" charset="0"/>
              </a:rPr>
              <a:t>possesso</a:t>
            </a:r>
            <a:r>
              <a:rPr lang="en-GB" sz="1600" dirty="0">
                <a:solidFill>
                  <a:prstClr val="black"/>
                </a:solidFill>
                <a:latin typeface="Trebuchet MS"/>
                <a:cs typeface="Arial" charset="0"/>
              </a:rPr>
              <a:t> di un diploma di </a:t>
            </a:r>
            <a:r>
              <a:rPr lang="en-GB" sz="1600" dirty="0" err="1">
                <a:solidFill>
                  <a:prstClr val="black"/>
                </a:solidFill>
                <a:latin typeface="Trebuchet MS"/>
                <a:cs typeface="Arial" charset="0"/>
              </a:rPr>
              <a:t>laurea</a:t>
            </a:r>
            <a:r>
              <a:rPr lang="en-GB" sz="1600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r>
              <a:rPr lang="en-GB" sz="1600" dirty="0" err="1">
                <a:solidFill>
                  <a:prstClr val="black"/>
                </a:solidFill>
                <a:latin typeface="Trebuchet MS"/>
                <a:cs typeface="Arial" charset="0"/>
              </a:rPr>
              <a:t>triennale</a:t>
            </a:r>
            <a:r>
              <a:rPr lang="en-GB" sz="1600" dirty="0">
                <a:solidFill>
                  <a:prstClr val="black"/>
                </a:solidFill>
                <a:latin typeface="Trebuchet MS"/>
                <a:cs typeface="Arial" charset="0"/>
              </a:rPr>
              <a:t> </a:t>
            </a:r>
            <a:endParaRPr lang="en-GB" sz="1600" dirty="0" smtClean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109537" fontAlgn="base">
              <a:spcBef>
                <a:spcPct val="0"/>
              </a:spcBef>
              <a:buClr>
                <a:srgbClr val="7F8FA9"/>
              </a:buClr>
              <a:defRPr/>
            </a:pPr>
            <a:endParaRPr lang="en-GB" sz="400" dirty="0">
              <a:solidFill>
                <a:prstClr val="black"/>
              </a:solidFill>
              <a:latin typeface="Trebuchet MS"/>
              <a:cs typeface="Arial" charset="0"/>
            </a:endParaRPr>
          </a:p>
          <a:p>
            <a:pPr marL="395287" indent="-285750" fontAlgn="base">
              <a:spcBef>
                <a:spcPct val="0"/>
              </a:spcBef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b="1" u="sng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tirocini non retribuiti</a:t>
            </a:r>
            <a:r>
              <a:rPr lang="it-IT" sz="1600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 agli studenti universitari del terzo, quarto o quinto anno che devono svolgere un periodo di formazione obbligatorio nel quadro del loro corso di </a:t>
            </a:r>
            <a:r>
              <a:rPr lang="it-IT" sz="1600" dirty="0" smtClean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studi</a:t>
            </a:r>
          </a:p>
          <a:p>
            <a:pPr marL="109537" fontAlgn="base">
              <a:spcBef>
                <a:spcPct val="0"/>
              </a:spcBef>
              <a:buClr>
                <a:srgbClr val="7F8FA9"/>
              </a:buClr>
              <a:defRPr/>
            </a:pPr>
            <a:endParaRPr lang="it-IT" sz="400" dirty="0">
              <a:solidFill>
                <a:prstClr val="black"/>
              </a:solidFill>
              <a:latin typeface="Trebuchet MS"/>
              <a:ea typeface="Calibri"/>
              <a:cs typeface="Arial" charset="0"/>
            </a:endParaRPr>
          </a:p>
          <a:p>
            <a:pPr marL="395287" indent="-285750" fontAlgn="base">
              <a:spcBef>
                <a:spcPct val="0"/>
              </a:spcBef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b="1" u="sng" dirty="0">
                <a:solidFill>
                  <a:prstClr val="black"/>
                </a:solidFill>
                <a:latin typeface="Trebuchet MS"/>
                <a:ea typeface="Calibri"/>
                <a:cs typeface="Arial" charset="0"/>
              </a:rPr>
              <a:t>tirocini per funzionari nazionali</a:t>
            </a:r>
          </a:p>
          <a:p>
            <a:pPr marL="109537" fontAlgn="base">
              <a:spcBef>
                <a:spcPct val="0"/>
              </a:spcBef>
              <a:defRPr/>
            </a:pPr>
            <a:endParaRPr lang="en-GB" sz="1400" dirty="0">
              <a:solidFill>
                <a:prstClr val="black"/>
              </a:solidFill>
              <a:latin typeface="Lucida Sans Unicode" panose="020B0602030504020204" pitchFamily="34" charset="0"/>
              <a:cs typeface="Arial" charset="0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en-GB" sz="1400" dirty="0">
              <a:solidFill>
                <a:prstClr val="black"/>
              </a:solidFill>
              <a:latin typeface="Trebuchet MS"/>
              <a:ea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7584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Box 1"/>
          <p:cNvSpPr txBox="1">
            <a:spLocks noChangeArrowheads="1"/>
          </p:cNvSpPr>
          <p:nvPr/>
        </p:nvSpPr>
        <p:spPr bwMode="auto">
          <a:xfrm>
            <a:off x="1703388" y="620714"/>
            <a:ext cx="8640762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3600" dirty="0">
                <a:solidFill>
                  <a:srgbClr val="297FD5"/>
                </a:solidFill>
                <a:latin typeface="Trebuchet MS"/>
              </a:rPr>
              <a:t>Comitato delle Regioni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1400" dirty="0">
              <a:solidFill>
                <a:prstClr val="black"/>
              </a:solidFill>
              <a:latin typeface="Arial Narrow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400" b="1" dirty="0">
              <a:solidFill>
                <a:prstClr val="black"/>
              </a:solidFill>
              <a:latin typeface="Arial Narrow" pitchFamily="34" charset="0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sz="1600" b="1" dirty="0">
                <a:solidFill>
                  <a:prstClr val="black"/>
                </a:solidFill>
                <a:latin typeface="Trebuchet MS"/>
                <a:ea typeface="Calibri"/>
              </a:rPr>
              <a:t>Chi può candidarsi?  </a:t>
            </a:r>
          </a:p>
          <a:p>
            <a:pPr marL="109537" fontAlgn="base">
              <a:spcBef>
                <a:spcPct val="0"/>
              </a:spcBef>
              <a:defRPr/>
            </a:pPr>
            <a:endParaRPr lang="it-IT" sz="1600" b="1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marL="395287" indent="-285750" fontAlgn="base">
              <a:spcBef>
                <a:spcPct val="0"/>
              </a:spcBef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latin typeface="Trebuchet MS"/>
                <a:ea typeface="Calibri"/>
              </a:rPr>
              <a:t>I cittadini dell'UE o</a:t>
            </a:r>
            <a:r>
              <a:rPr lang="en-GB" sz="1600" dirty="0">
                <a:latin typeface="Trebuchet MS"/>
                <a:ea typeface="Calibri"/>
              </a:rPr>
              <a:t> </a:t>
            </a:r>
            <a:r>
              <a:rPr lang="it-IT" sz="1600" dirty="0">
                <a:latin typeface="Trebuchet MS"/>
                <a:ea typeface="Calibri"/>
              </a:rPr>
              <a:t>cittadini dei paesi candidati che hanno concluso i negoziati di adesione all'UE in possesso di un diploma di laurea triennale </a:t>
            </a:r>
            <a:r>
              <a:rPr lang="it-IT" sz="1600" dirty="0" smtClean="0">
                <a:latin typeface="Trebuchet MS"/>
                <a:ea typeface="Calibri"/>
              </a:rPr>
              <a:t>(con una conoscenza </a:t>
            </a:r>
            <a:r>
              <a:rPr lang="it-IT" sz="1600" dirty="0">
                <a:latin typeface="Trebuchet MS"/>
                <a:ea typeface="Calibri"/>
              </a:rPr>
              <a:t>approfondita di una delle lingue ufficiali dell'Unione europea e una conoscenza soddisfacente di un'altra </a:t>
            </a:r>
            <a:r>
              <a:rPr lang="it-IT" sz="1600" dirty="0" smtClean="0">
                <a:latin typeface="Trebuchet MS"/>
                <a:ea typeface="Calibri"/>
              </a:rPr>
              <a:t>delle lingue di lavoro dell’UE)</a:t>
            </a:r>
            <a:endParaRPr lang="it-IT" sz="1600" dirty="0">
              <a:latin typeface="Trebuchet MS"/>
              <a:ea typeface="Calibri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sz="1600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sz="1600" b="1" dirty="0">
                <a:solidFill>
                  <a:prstClr val="black"/>
                </a:solidFill>
                <a:latin typeface="Trebuchet MS"/>
                <a:ea typeface="Calibri"/>
              </a:rPr>
              <a:t>Durata: </a:t>
            </a:r>
            <a:r>
              <a:rPr lang="it-IT" sz="1600" dirty="0">
                <a:solidFill>
                  <a:prstClr val="black"/>
                </a:solidFill>
                <a:latin typeface="Trebuchet MS"/>
                <a:ea typeface="Calibri"/>
              </a:rPr>
              <a:t>5 mesi </a:t>
            </a:r>
            <a:br>
              <a:rPr lang="it-IT" sz="1600" dirty="0">
                <a:solidFill>
                  <a:prstClr val="black"/>
                </a:solidFill>
                <a:latin typeface="Trebuchet MS"/>
                <a:ea typeface="Calibri"/>
              </a:rPr>
            </a:br>
            <a:endParaRPr lang="it-IT" sz="1600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marL="395287" indent="-285750" fontAlgn="base">
              <a:spcBef>
                <a:spcPct val="0"/>
              </a:spcBef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solidFill>
                  <a:prstClr val="black"/>
                </a:solidFill>
                <a:latin typeface="Trebuchet MS"/>
                <a:ea typeface="Calibri"/>
              </a:rPr>
              <a:t>D</a:t>
            </a: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al 16 </a:t>
            </a:r>
            <a:r>
              <a:rPr lang="it-IT" altLang="en-US" sz="1600" dirty="0" smtClean="0">
                <a:solidFill>
                  <a:prstClr val="black"/>
                </a:solidFill>
                <a:latin typeface="Trebuchet MS"/>
              </a:rPr>
              <a:t>febbraio al </a:t>
            </a: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15 luglio oppure dal 16 settembre al 15 febbraio</a:t>
            </a:r>
          </a:p>
          <a:p>
            <a:pPr marL="109537" fontAlgn="base">
              <a:spcBef>
                <a:spcPct val="0"/>
              </a:spcBef>
              <a:defRPr/>
            </a:pPr>
            <a:endParaRPr lang="it-IT" altLang="en-US" sz="1600" dirty="0">
              <a:solidFill>
                <a:prstClr val="black"/>
              </a:solidFill>
              <a:latin typeface="Trebuchet MS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altLang="en-US" sz="1600" b="1" dirty="0">
                <a:solidFill>
                  <a:prstClr val="black"/>
                </a:solidFill>
                <a:latin typeface="Trebuchet MS"/>
              </a:rPr>
              <a:t>Sede: </a:t>
            </a: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Bruxelles</a:t>
            </a:r>
            <a:endParaRPr lang="it-IT" sz="1600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sz="1600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sz="1600" b="1" dirty="0">
                <a:solidFill>
                  <a:prstClr val="black"/>
                </a:solidFill>
                <a:latin typeface="Trebuchet MS"/>
                <a:ea typeface="Calibri"/>
              </a:rPr>
              <a:t>Tipologia di tirocinio: </a:t>
            </a:r>
            <a:r>
              <a:rPr lang="it-IT" sz="1600" dirty="0">
                <a:solidFill>
                  <a:prstClr val="black"/>
                </a:solidFill>
                <a:latin typeface="Trebuchet MS"/>
                <a:ea typeface="Calibri"/>
              </a:rPr>
              <a:t>tirocinio retribuito</a:t>
            </a:r>
            <a:endParaRPr lang="it-IT" sz="1600" b="1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altLang="en-US" sz="1600" b="1" dirty="0">
              <a:solidFill>
                <a:prstClr val="black"/>
              </a:solidFill>
              <a:latin typeface="Trebuchet MS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altLang="en-US" sz="1600" b="1" dirty="0">
                <a:solidFill>
                  <a:prstClr val="black"/>
                </a:solidFill>
                <a:latin typeface="Trebuchet MS"/>
              </a:rPr>
              <a:t>Come presentare la candidatura:</a:t>
            </a: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  Application </a:t>
            </a:r>
            <a:r>
              <a:rPr lang="it-IT" altLang="en-US" sz="1600" dirty="0" err="1">
                <a:solidFill>
                  <a:prstClr val="black"/>
                </a:solidFill>
                <a:latin typeface="Trebuchet MS"/>
              </a:rPr>
              <a:t>form</a:t>
            </a: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 da compilare online in </a:t>
            </a:r>
            <a:r>
              <a:rPr lang="it-IT" altLang="en-US" sz="1600" dirty="0" smtClean="0">
                <a:solidFill>
                  <a:prstClr val="black"/>
                </a:solidFill>
                <a:latin typeface="Trebuchet MS"/>
              </a:rPr>
              <a:t>inglese, </a:t>
            </a: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francese o tedesco</a:t>
            </a:r>
          </a:p>
          <a:p>
            <a:pPr marL="109537" fontAlgn="base">
              <a:spcBef>
                <a:spcPct val="0"/>
              </a:spcBef>
              <a:defRPr/>
            </a:pPr>
            <a:endParaRPr lang="it-IT" altLang="en-US" sz="1600" dirty="0">
              <a:solidFill>
                <a:prstClr val="black"/>
              </a:solidFill>
              <a:latin typeface="Trebuchet MS"/>
            </a:endParaRPr>
          </a:p>
          <a:p>
            <a:pPr marL="395287" indent="-285750" fontAlgn="base">
              <a:spcBef>
                <a:spcPct val="0"/>
              </a:spcBef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Dal 1 aprile al 30 settembre per la sessione primaverile</a:t>
            </a:r>
          </a:p>
          <a:p>
            <a:pPr marL="395287" indent="-285750" fontAlgn="base">
              <a:spcBef>
                <a:spcPct val="0"/>
              </a:spcBef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Dal 1 ottobre al 31 marzo per la sessione autunnale </a:t>
            </a:r>
            <a:endParaRPr lang="en-GB" altLang="en-US" sz="1600" dirty="0">
              <a:solidFill>
                <a:prstClr val="black"/>
              </a:solidFill>
              <a:latin typeface="Trebuchet MS"/>
            </a:endParaRPr>
          </a:p>
        </p:txBody>
      </p:sp>
      <p:pic>
        <p:nvPicPr>
          <p:cNvPr id="2867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663" y="5654675"/>
            <a:ext cx="24765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4791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1804989" y="854082"/>
            <a:ext cx="8569325" cy="951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3200" dirty="0">
                <a:solidFill>
                  <a:srgbClr val="297FD5"/>
                </a:solidFill>
                <a:latin typeface="Trebuchet MS"/>
              </a:rPr>
              <a:t>Banca Centrale Europea</a:t>
            </a:r>
          </a:p>
          <a:p>
            <a:pPr marL="109537" fontAlgn="base">
              <a:spcBef>
                <a:spcPct val="0"/>
              </a:spcBef>
              <a:defRPr/>
            </a:pPr>
            <a:endParaRPr lang="it-IT" sz="1400" b="1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sz="1400" b="1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sz="1400" b="1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sz="1400" b="1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b="1" dirty="0">
                <a:solidFill>
                  <a:prstClr val="black"/>
                </a:solidFill>
                <a:latin typeface="Trebuchet MS"/>
                <a:ea typeface="Calibri"/>
              </a:rPr>
              <a:t>Chi può candidarsi?  </a:t>
            </a:r>
          </a:p>
          <a:p>
            <a:pPr marL="109537" fontAlgn="base">
              <a:spcBef>
                <a:spcPct val="0"/>
              </a:spcBef>
              <a:defRPr/>
            </a:pPr>
            <a:endParaRPr lang="it-IT" b="1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marL="395287" indent="-285750" fontAlgn="base">
              <a:spcBef>
                <a:spcPct val="0"/>
              </a:spcBef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solidFill>
                  <a:prstClr val="black"/>
                </a:solidFill>
                <a:latin typeface="Trebuchet MS"/>
              </a:rPr>
              <a:t>Cittadini dell’Unione Europea in possesso di laurea </a:t>
            </a:r>
            <a:r>
              <a:rPr lang="it-IT" sz="1600" dirty="0" smtClean="0">
                <a:solidFill>
                  <a:prstClr val="black"/>
                </a:solidFill>
                <a:latin typeface="Trebuchet MS"/>
              </a:rPr>
              <a:t>triennale </a:t>
            </a:r>
            <a:endParaRPr lang="it-IT" sz="1600" dirty="0">
              <a:solidFill>
                <a:prstClr val="black"/>
              </a:solidFill>
              <a:latin typeface="Trebuchet MS"/>
            </a:endParaRPr>
          </a:p>
          <a:p>
            <a:pPr marL="395287" indent="-285750" fontAlgn="base">
              <a:spcBef>
                <a:spcPct val="0"/>
              </a:spcBef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endParaRPr lang="it-IT" sz="1600" dirty="0">
              <a:solidFill>
                <a:prstClr val="black"/>
              </a:solidFill>
              <a:latin typeface="Trebuchet MS"/>
            </a:endParaRPr>
          </a:p>
          <a:p>
            <a:pPr marL="395287" indent="-285750" fontAlgn="base">
              <a:spcBef>
                <a:spcPct val="0"/>
              </a:spcBef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endParaRPr lang="it-IT" sz="1600" dirty="0">
              <a:solidFill>
                <a:prstClr val="black"/>
              </a:solidFill>
              <a:latin typeface="Trebuchet MS"/>
            </a:endParaRPr>
          </a:p>
          <a:p>
            <a:pPr marL="395287" indent="-285750" fontAlgn="base">
              <a:spcBef>
                <a:spcPct val="0"/>
              </a:spcBef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solidFill>
                  <a:prstClr val="black"/>
                </a:solidFill>
                <a:latin typeface="Trebuchet MS"/>
              </a:rPr>
              <a:t>Laureati in economia, finanza, statistica, gestione aziendale, giurisprudenza, risorse umane o traduzione</a:t>
            </a:r>
            <a:endParaRPr lang="it-IT" sz="1600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sz="1600" b="1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sz="1600" b="1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b="1" dirty="0">
                <a:solidFill>
                  <a:prstClr val="black"/>
                </a:solidFill>
                <a:latin typeface="Trebuchet MS"/>
                <a:ea typeface="Calibri"/>
              </a:rPr>
              <a:t>Durata</a:t>
            </a:r>
            <a:r>
              <a:rPr lang="it-IT" sz="1400" b="1" dirty="0">
                <a:solidFill>
                  <a:prstClr val="black"/>
                </a:solidFill>
                <a:latin typeface="Trebuchet MS"/>
                <a:ea typeface="Calibri"/>
              </a:rPr>
              <a:t>: </a:t>
            </a:r>
            <a:r>
              <a:rPr lang="it-IT" sz="1600" dirty="0">
                <a:solidFill>
                  <a:prstClr val="black"/>
                </a:solidFill>
                <a:latin typeface="Trebuchet MS"/>
                <a:ea typeface="Calibri"/>
              </a:rPr>
              <a:t>da 3 a 12 mesi </a:t>
            </a:r>
            <a:r>
              <a:rPr lang="it-IT" sz="1400" dirty="0">
                <a:solidFill>
                  <a:prstClr val="black"/>
                </a:solidFill>
                <a:latin typeface="Trebuchet MS"/>
                <a:ea typeface="Calibri"/>
              </a:rPr>
              <a:t/>
            </a:r>
            <a:br>
              <a:rPr lang="it-IT" sz="1400" dirty="0">
                <a:solidFill>
                  <a:prstClr val="black"/>
                </a:solidFill>
                <a:latin typeface="Trebuchet MS"/>
                <a:ea typeface="Calibri"/>
              </a:rPr>
            </a:br>
            <a:endParaRPr lang="it-IT" sz="1400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altLang="en-US" sz="1400" dirty="0">
              <a:solidFill>
                <a:prstClr val="black"/>
              </a:solidFill>
              <a:latin typeface="Trebuchet MS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altLang="en-US" sz="1400" dirty="0">
              <a:solidFill>
                <a:prstClr val="black"/>
              </a:solidFill>
              <a:latin typeface="Trebuchet MS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altLang="en-US" b="1" dirty="0">
                <a:solidFill>
                  <a:prstClr val="black"/>
                </a:solidFill>
                <a:latin typeface="Trebuchet MS"/>
              </a:rPr>
              <a:t>Sede</a:t>
            </a:r>
            <a:r>
              <a:rPr lang="it-IT" altLang="en-US" sz="1400" b="1" dirty="0">
                <a:solidFill>
                  <a:prstClr val="black"/>
                </a:solidFill>
                <a:latin typeface="Trebuchet MS"/>
              </a:rPr>
              <a:t>: </a:t>
            </a: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Francoforte</a:t>
            </a:r>
            <a:endParaRPr lang="it-IT" sz="1600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sz="1400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400" dirty="0">
                <a:solidFill>
                  <a:prstClr val="black"/>
                </a:solidFill>
                <a:latin typeface="Arial Narrow" pitchFamily="34" charset="0"/>
              </a:rPr>
              <a:t> </a:t>
            </a:r>
            <a:endParaRPr lang="en-GB" altLang="en-US" sz="1400" dirty="0">
              <a:solidFill>
                <a:prstClr val="black"/>
              </a:solidFill>
              <a:latin typeface="Arial Narrow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400" dirty="0">
                <a:solidFill>
                  <a:prstClr val="black"/>
                </a:solidFill>
              </a:rPr>
              <a:t> </a:t>
            </a:r>
            <a:endParaRPr lang="en-GB" altLang="en-US" sz="1400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400" dirty="0">
                <a:solidFill>
                  <a:prstClr val="black"/>
                </a:solidFill>
              </a:rPr>
              <a:t>                                                                                                             </a:t>
            </a:r>
            <a:endParaRPr lang="en-GB" altLang="en-US" sz="1400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400" dirty="0">
                <a:solidFill>
                  <a:prstClr val="black"/>
                </a:solidFill>
              </a:rPr>
              <a:t> </a:t>
            </a:r>
            <a:endParaRPr lang="en-GB" altLang="en-US" sz="1400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400" dirty="0">
                <a:solidFill>
                  <a:prstClr val="black"/>
                </a:solidFill>
              </a:rPr>
              <a:t> </a:t>
            </a:r>
            <a:endParaRPr lang="en-GB" altLang="en-US" sz="1400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b="1" dirty="0">
                <a:solidFill>
                  <a:prstClr val="black"/>
                </a:solidFill>
              </a:rPr>
              <a:t> </a:t>
            </a:r>
            <a:endParaRPr lang="en-GB" altLang="en-US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b="1" dirty="0">
                <a:solidFill>
                  <a:prstClr val="black"/>
                </a:solidFill>
              </a:rPr>
              <a:t> </a:t>
            </a:r>
            <a:endParaRPr lang="en-GB" altLang="en-US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b="1" dirty="0">
                <a:solidFill>
                  <a:prstClr val="black"/>
                </a:solidFill>
              </a:rPr>
              <a:t> </a:t>
            </a:r>
            <a:endParaRPr lang="en-GB" altLang="en-US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b="1" dirty="0">
                <a:solidFill>
                  <a:prstClr val="black"/>
                </a:solidFill>
              </a:rPr>
              <a:t> </a:t>
            </a:r>
            <a:endParaRPr lang="en-GB" altLang="en-US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b="1" dirty="0">
                <a:solidFill>
                  <a:prstClr val="black"/>
                </a:solidFill>
              </a:rPr>
              <a:t> </a:t>
            </a:r>
            <a:endParaRPr lang="en-GB" altLang="en-US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b="1" dirty="0">
                <a:solidFill>
                  <a:prstClr val="black"/>
                </a:solidFill>
              </a:rPr>
              <a:t> </a:t>
            </a:r>
            <a:endParaRPr lang="en-GB" altLang="en-US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b="1" dirty="0">
                <a:solidFill>
                  <a:prstClr val="black"/>
                </a:solidFill>
              </a:rPr>
              <a:t> </a:t>
            </a:r>
            <a:endParaRPr lang="en-GB" altLang="en-US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b="1" dirty="0">
                <a:solidFill>
                  <a:prstClr val="black"/>
                </a:solidFill>
              </a:rPr>
              <a:t> </a:t>
            </a:r>
            <a:endParaRPr lang="en-GB" altLang="en-US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b="1" dirty="0">
                <a:solidFill>
                  <a:prstClr val="black"/>
                </a:solidFill>
              </a:rPr>
              <a:t> </a:t>
            </a:r>
            <a:endParaRPr lang="en-GB" altLang="en-US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b="1" dirty="0">
                <a:solidFill>
                  <a:prstClr val="black"/>
                </a:solidFill>
              </a:rPr>
              <a:t> </a:t>
            </a:r>
            <a:endParaRPr lang="en-GB" altLang="en-US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b="1" dirty="0">
                <a:solidFill>
                  <a:prstClr val="black"/>
                </a:solidFill>
              </a:rPr>
              <a:t> </a:t>
            </a:r>
            <a:endParaRPr lang="en-GB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4917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1"/>
          <p:cNvSpPr txBox="1">
            <a:spLocks noChangeArrowheads="1"/>
          </p:cNvSpPr>
          <p:nvPr/>
        </p:nvSpPr>
        <p:spPr bwMode="auto">
          <a:xfrm>
            <a:off x="1668464" y="606942"/>
            <a:ext cx="8785225" cy="6340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b="1" dirty="0">
              <a:solidFill>
                <a:srgbClr val="297FD5"/>
              </a:solidFill>
              <a:latin typeface="Trebuchet MS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3200" dirty="0">
                <a:solidFill>
                  <a:srgbClr val="297FD5"/>
                </a:solidFill>
                <a:latin typeface="Trebuchet MS"/>
              </a:rPr>
              <a:t>Corte di Giustizia dell’Unione europea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600" b="1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16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b="1" dirty="0">
                <a:solidFill>
                  <a:prstClr val="black"/>
                </a:solidFill>
                <a:latin typeface="Trebuchet MS"/>
              </a:rPr>
              <a:t>Chi può candidarsi?</a:t>
            </a: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Laureati in giurisprudenza o scienze politiche (indirizzo </a:t>
            </a:r>
            <a:r>
              <a:rPr lang="it-IT" altLang="en-US" sz="1600" dirty="0" smtClean="0">
                <a:solidFill>
                  <a:prstClr val="black"/>
                </a:solidFill>
                <a:latin typeface="Trebuchet MS"/>
              </a:rPr>
              <a:t>giuridico</a:t>
            </a:r>
            <a:r>
              <a:rPr lang="it-IT" altLang="en-US" sz="1600" dirty="0" smtClean="0">
                <a:solidFill>
                  <a:prstClr val="black"/>
                </a:solidFill>
                <a:latin typeface="Trebuchet MS"/>
              </a:rPr>
              <a:t>)</a:t>
            </a:r>
            <a:endParaRPr lang="it-IT" altLang="en-US" sz="1600" dirty="0">
              <a:solidFill>
                <a:prstClr val="black"/>
              </a:solidFill>
              <a:latin typeface="Trebuchet MS"/>
            </a:endParaRP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E’ necessaria una buona conoscenza del FRANCESE</a:t>
            </a:r>
            <a:endParaRPr lang="en-GB" altLang="en-US" sz="16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defRPr/>
            </a:pPr>
            <a:r>
              <a:rPr lang="it-IT" altLang="en-US" sz="1400" dirty="0">
                <a:solidFill>
                  <a:prstClr val="black"/>
                </a:solidFill>
                <a:latin typeface="Trebuchet MS"/>
              </a:rPr>
              <a:t> </a:t>
            </a:r>
            <a:endParaRPr lang="it-IT" altLang="en-US" sz="1400" dirty="0" smtClean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defRPr/>
            </a:pPr>
            <a:endParaRPr lang="en-GB" altLang="en-US" sz="1400" dirty="0" smtClean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b="1" dirty="0" smtClean="0">
                <a:solidFill>
                  <a:prstClr val="black"/>
                </a:solidFill>
                <a:latin typeface="Trebuchet MS"/>
              </a:rPr>
              <a:t>Sede</a:t>
            </a:r>
            <a:r>
              <a:rPr lang="it-IT" altLang="en-US" sz="1600" b="1" dirty="0">
                <a:solidFill>
                  <a:prstClr val="black"/>
                </a:solidFill>
                <a:latin typeface="Trebuchet MS"/>
              </a:rPr>
              <a:t>: </a:t>
            </a: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Lussemburgo</a:t>
            </a:r>
            <a:endParaRPr lang="en-GB" altLang="en-US" sz="16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 </a:t>
            </a:r>
            <a:endParaRPr lang="it-IT" altLang="en-US" sz="1400" dirty="0" smtClean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14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b="1" dirty="0">
                <a:solidFill>
                  <a:prstClr val="black"/>
                </a:solidFill>
                <a:latin typeface="Trebuchet MS"/>
              </a:rPr>
              <a:t>Durata: </a:t>
            </a: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Massimo 5 mesi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6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600" dirty="0" smtClean="0">
                <a:solidFill>
                  <a:prstClr val="black"/>
                </a:solidFill>
                <a:latin typeface="Trebuchet MS"/>
              </a:rPr>
              <a:t>- Dal </a:t>
            </a:r>
            <a:r>
              <a:rPr lang="it-IT" sz="1600" dirty="0">
                <a:solidFill>
                  <a:prstClr val="black"/>
                </a:solidFill>
                <a:latin typeface="Trebuchet MS"/>
              </a:rPr>
              <a:t>1 marzo </a:t>
            </a:r>
            <a:r>
              <a:rPr lang="it-IT" sz="1600" dirty="0" smtClean="0">
                <a:solidFill>
                  <a:prstClr val="black"/>
                </a:solidFill>
                <a:latin typeface="Trebuchet MS"/>
              </a:rPr>
              <a:t>al </a:t>
            </a:r>
            <a:r>
              <a:rPr lang="it-IT" sz="1600" dirty="0">
                <a:solidFill>
                  <a:prstClr val="black"/>
                </a:solidFill>
                <a:latin typeface="Trebuchet MS"/>
              </a:rPr>
              <a:t>31 luglio (</a:t>
            </a:r>
            <a:r>
              <a:rPr lang="it-IT" sz="1600" dirty="0" err="1">
                <a:solidFill>
                  <a:prstClr val="black"/>
                </a:solidFill>
                <a:latin typeface="Trebuchet MS"/>
              </a:rPr>
              <a:t>application</a:t>
            </a:r>
            <a:r>
              <a:rPr lang="it-IT" sz="1600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it-IT" sz="1600" dirty="0" err="1">
                <a:solidFill>
                  <a:prstClr val="black"/>
                </a:solidFill>
                <a:latin typeface="Trebuchet MS"/>
              </a:rPr>
              <a:t>deadline</a:t>
            </a:r>
            <a:r>
              <a:rPr lang="it-IT" sz="1600" dirty="0">
                <a:solidFill>
                  <a:prstClr val="black"/>
                </a:solidFill>
                <a:latin typeface="Trebuchet MS"/>
              </a:rPr>
              <a:t>: 30 settembre)</a:t>
            </a:r>
            <a:br>
              <a:rPr lang="it-IT" sz="1600" dirty="0">
                <a:solidFill>
                  <a:prstClr val="black"/>
                </a:solidFill>
                <a:latin typeface="Trebuchet MS"/>
              </a:rPr>
            </a:br>
            <a:r>
              <a:rPr lang="it-IT" sz="1600" dirty="0">
                <a:solidFill>
                  <a:prstClr val="black"/>
                </a:solidFill>
                <a:latin typeface="Trebuchet MS"/>
              </a:rPr>
              <a:t>- Dal 1 Ottobre </a:t>
            </a:r>
            <a:r>
              <a:rPr lang="it-IT" sz="1600" dirty="0" smtClean="0">
                <a:solidFill>
                  <a:prstClr val="black"/>
                </a:solidFill>
                <a:latin typeface="Trebuchet MS"/>
              </a:rPr>
              <a:t>al </a:t>
            </a:r>
            <a:r>
              <a:rPr lang="it-IT" sz="1600" dirty="0">
                <a:solidFill>
                  <a:prstClr val="black"/>
                </a:solidFill>
                <a:latin typeface="Trebuchet MS"/>
              </a:rPr>
              <a:t>28 febbraio (</a:t>
            </a:r>
            <a:r>
              <a:rPr lang="it-IT" sz="1600" dirty="0" err="1">
                <a:solidFill>
                  <a:prstClr val="black"/>
                </a:solidFill>
                <a:latin typeface="Trebuchet MS"/>
              </a:rPr>
              <a:t>application</a:t>
            </a:r>
            <a:r>
              <a:rPr lang="it-IT" sz="1600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it-IT" sz="1600" dirty="0" err="1">
                <a:solidFill>
                  <a:prstClr val="black"/>
                </a:solidFill>
                <a:latin typeface="Trebuchet MS"/>
              </a:rPr>
              <a:t>deadline</a:t>
            </a:r>
            <a:r>
              <a:rPr lang="it-IT" sz="1600" dirty="0">
                <a:solidFill>
                  <a:prstClr val="black"/>
                </a:solidFill>
                <a:latin typeface="Trebuchet MS"/>
              </a:rPr>
              <a:t>: 30 aprile)</a:t>
            </a:r>
            <a:br>
              <a:rPr lang="it-IT" sz="1600" dirty="0">
                <a:solidFill>
                  <a:prstClr val="black"/>
                </a:solidFill>
                <a:latin typeface="Trebuchet MS"/>
              </a:rPr>
            </a:br>
            <a:endParaRPr lang="it-IT" sz="1400" dirty="0" smtClean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14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600" b="1" dirty="0">
                <a:solidFill>
                  <a:prstClr val="black"/>
                </a:solidFill>
                <a:latin typeface="Trebuchet MS"/>
                <a:ea typeface="Calibri"/>
              </a:rPr>
              <a:t>Tipologia di tirocinio: </a:t>
            </a:r>
            <a:r>
              <a:rPr lang="it-IT" sz="1600" dirty="0">
                <a:solidFill>
                  <a:prstClr val="black"/>
                </a:solidFill>
                <a:latin typeface="Trebuchet MS"/>
                <a:ea typeface="Calibri"/>
              </a:rPr>
              <a:t>Tirocinio retribuito presso la D</a:t>
            </a:r>
            <a:r>
              <a:rPr lang="it-IT" sz="1600" dirty="0">
                <a:solidFill>
                  <a:prstClr val="black"/>
                </a:solidFill>
                <a:latin typeface="Trebuchet MS"/>
              </a:rPr>
              <a:t>irezione ricerca e documentazione, il Servizio Stampa e Informazione, la Direzione generale della traduzione e interpretazione</a:t>
            </a:r>
            <a:endParaRPr lang="it-IT" sz="1600" b="1" dirty="0">
              <a:solidFill>
                <a:prstClr val="black"/>
              </a:solidFill>
              <a:latin typeface="Trebuchet MS"/>
              <a:ea typeface="Calibri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400" dirty="0" smtClean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14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b="1" dirty="0">
                <a:solidFill>
                  <a:prstClr val="black"/>
                </a:solidFill>
                <a:latin typeface="Trebuchet MS"/>
              </a:rPr>
              <a:t>Come presentare la candidatura: </a:t>
            </a:r>
            <a:r>
              <a:rPr lang="it-IT" sz="1600" dirty="0">
                <a:solidFill>
                  <a:prstClr val="black"/>
                </a:solidFill>
                <a:latin typeface="Trebuchet MS"/>
              </a:rPr>
              <a:t>compilare e poi stampare il modulo di domanda EN / FR e inviarlo per posta per l'unità Risorse umane della Corte di giustizia dell'Unione europea</a:t>
            </a: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 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1400" dirty="0">
              <a:solidFill>
                <a:prstClr val="black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7229523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1398483" y="428141"/>
            <a:ext cx="8459788" cy="8586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3600" dirty="0">
                <a:solidFill>
                  <a:srgbClr val="297FD5"/>
                </a:solidFill>
                <a:latin typeface="Trebuchet MS"/>
              </a:rPr>
              <a:t>Corte dei Conti europea</a:t>
            </a:r>
            <a:endParaRPr lang="en-GB" altLang="en-US" sz="3600" dirty="0">
              <a:solidFill>
                <a:srgbClr val="297FD5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dirty="0">
                <a:solidFill>
                  <a:prstClr val="black"/>
                </a:solidFill>
                <a:latin typeface="Arial Narrow" pitchFamily="34" charset="0"/>
              </a:rPr>
              <a:t> </a:t>
            </a:r>
            <a:endParaRPr lang="en-GB" altLang="en-US" sz="1600" dirty="0">
              <a:solidFill>
                <a:prstClr val="black"/>
              </a:solidFill>
              <a:latin typeface="Arial Narrow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4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b="1" dirty="0">
                <a:solidFill>
                  <a:prstClr val="black"/>
                </a:solidFill>
                <a:latin typeface="Trebuchet MS"/>
              </a:rPr>
              <a:t>Chi può candidarsi? </a:t>
            </a: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600" dirty="0">
              <a:solidFill>
                <a:prstClr val="black"/>
              </a:solidFill>
              <a:latin typeface="Trebuchet MS"/>
            </a:endParaRP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Cittadini di paesi membri della UE in possesso di un diploma universitario o che abbiano completato almeno quattro semestri di studio universitario in un settore di interesse per la Corte (audit/bilancio, contabilità/amministrazione, risorse umane/traduzione/comunicazione, relazioni internazionali/questioni </a:t>
            </a:r>
            <a:r>
              <a:rPr lang="it-IT" altLang="en-US" sz="1600" dirty="0" smtClean="0">
                <a:solidFill>
                  <a:prstClr val="black"/>
                </a:solidFill>
                <a:latin typeface="Trebuchet MS"/>
              </a:rPr>
              <a:t>giuridiche, audit/bilancio)</a:t>
            </a:r>
            <a:endParaRPr lang="it-IT" altLang="en-US" sz="1600" b="1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400" dirty="0" smtClean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4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b="1" dirty="0">
                <a:solidFill>
                  <a:prstClr val="black"/>
                </a:solidFill>
                <a:latin typeface="Trebuchet MS"/>
              </a:rPr>
              <a:t>Sede: </a:t>
            </a: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Lussemburgo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 </a:t>
            </a:r>
            <a:endParaRPr lang="it-IT" altLang="en-US" sz="1400" dirty="0" smtClean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14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b="1" dirty="0">
                <a:solidFill>
                  <a:prstClr val="black"/>
                </a:solidFill>
                <a:latin typeface="Trebuchet MS"/>
              </a:rPr>
              <a:t>Durata: </a:t>
            </a:r>
            <a:r>
              <a:rPr lang="it-IT" altLang="en-US" sz="1600" dirty="0" smtClean="0">
                <a:latin typeface="Trebuchet MS"/>
              </a:rPr>
              <a:t>3, 4, 5 mesi massimo</a:t>
            </a:r>
            <a:endParaRPr lang="it-IT" altLang="en-US" sz="1600" dirty="0"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600" dirty="0">
              <a:solidFill>
                <a:prstClr val="black"/>
              </a:solidFill>
            </a:endParaRP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it-IT" sz="1600" dirty="0">
                <a:solidFill>
                  <a:prstClr val="black"/>
                </a:solidFill>
                <a:latin typeface="Trebuchet MS"/>
              </a:rPr>
              <a:t>Tirocinio a partire dal 1 Febbraio (</a:t>
            </a:r>
            <a:r>
              <a:rPr lang="it-IT" sz="1600" dirty="0" err="1">
                <a:solidFill>
                  <a:prstClr val="black"/>
                </a:solidFill>
                <a:latin typeface="Trebuchet MS"/>
              </a:rPr>
              <a:t>application</a:t>
            </a:r>
            <a:r>
              <a:rPr lang="it-IT" sz="1600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it-IT" sz="1600" dirty="0" err="1">
                <a:solidFill>
                  <a:prstClr val="black"/>
                </a:solidFill>
                <a:latin typeface="Trebuchet MS"/>
              </a:rPr>
              <a:t>deadline</a:t>
            </a:r>
            <a:r>
              <a:rPr lang="it-IT" sz="1600" dirty="0">
                <a:solidFill>
                  <a:prstClr val="black"/>
                </a:solidFill>
                <a:latin typeface="Trebuchet MS"/>
              </a:rPr>
              <a:t>: 31 ottobre)</a:t>
            </a: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it-IT" sz="1600" dirty="0">
                <a:solidFill>
                  <a:prstClr val="black"/>
                </a:solidFill>
                <a:latin typeface="Trebuchet MS"/>
              </a:rPr>
              <a:t>Tirocinio a partire dal 1 Maggio (</a:t>
            </a:r>
            <a:r>
              <a:rPr lang="it-IT" sz="1600" dirty="0" err="1">
                <a:solidFill>
                  <a:prstClr val="black"/>
                </a:solidFill>
                <a:latin typeface="Trebuchet MS"/>
              </a:rPr>
              <a:t>application</a:t>
            </a:r>
            <a:r>
              <a:rPr lang="it-IT" sz="1600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it-IT" sz="1600" dirty="0" err="1">
                <a:solidFill>
                  <a:prstClr val="black"/>
                </a:solidFill>
                <a:latin typeface="Trebuchet MS"/>
              </a:rPr>
              <a:t>deadline</a:t>
            </a:r>
            <a:r>
              <a:rPr lang="it-IT" sz="1600" dirty="0">
                <a:solidFill>
                  <a:prstClr val="black"/>
                </a:solidFill>
                <a:latin typeface="Trebuchet MS"/>
              </a:rPr>
              <a:t>: 31 gennaio)</a:t>
            </a: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it-IT" sz="1600" dirty="0">
                <a:solidFill>
                  <a:prstClr val="black"/>
                </a:solidFill>
                <a:latin typeface="Trebuchet MS"/>
              </a:rPr>
              <a:t>Tirocinio a partire dal 1 Settembre (</a:t>
            </a:r>
            <a:r>
              <a:rPr lang="it-IT" sz="1600" dirty="0" err="1">
                <a:solidFill>
                  <a:prstClr val="black"/>
                </a:solidFill>
                <a:latin typeface="Trebuchet MS"/>
              </a:rPr>
              <a:t>application</a:t>
            </a:r>
            <a:r>
              <a:rPr lang="it-IT" sz="1600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it-IT" sz="1600" dirty="0" err="1">
                <a:solidFill>
                  <a:prstClr val="black"/>
                </a:solidFill>
                <a:latin typeface="Trebuchet MS"/>
              </a:rPr>
              <a:t>deadline</a:t>
            </a:r>
            <a:r>
              <a:rPr lang="it-IT" sz="1600" dirty="0">
                <a:solidFill>
                  <a:prstClr val="black"/>
                </a:solidFill>
                <a:latin typeface="Trebuchet MS"/>
              </a:rPr>
              <a:t>: 31 maggio)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400" dirty="0" smtClean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4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600" b="1" dirty="0">
                <a:solidFill>
                  <a:prstClr val="black"/>
                </a:solidFill>
                <a:latin typeface="Trebuchet MS"/>
                <a:ea typeface="Calibri"/>
              </a:rPr>
              <a:t>Tipologia di </a:t>
            </a:r>
            <a:r>
              <a:rPr lang="it-IT" sz="1600" b="1" dirty="0" smtClean="0">
                <a:solidFill>
                  <a:prstClr val="black"/>
                </a:solidFill>
                <a:latin typeface="Trebuchet MS"/>
                <a:ea typeface="Calibri"/>
              </a:rPr>
              <a:t>tirocinio: </a:t>
            </a:r>
            <a:r>
              <a:rPr lang="it-IT" altLang="en-US" sz="1600" dirty="0" smtClean="0">
                <a:solidFill>
                  <a:prstClr val="black"/>
                </a:solidFill>
                <a:latin typeface="Trebuchet MS"/>
              </a:rPr>
              <a:t>il </a:t>
            </a: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tirocinio può essere retribuito (1120€/mese) </a:t>
            </a:r>
            <a:r>
              <a:rPr lang="it-IT" altLang="en-US" sz="1600" dirty="0">
                <a:latin typeface="Trebuchet MS"/>
              </a:rPr>
              <a:t>o non </a:t>
            </a:r>
            <a:r>
              <a:rPr lang="it-IT" altLang="en-US" sz="1600" dirty="0" smtClean="0">
                <a:latin typeface="Trebuchet MS"/>
              </a:rPr>
              <a:t>retribuito in funzione degli stanziamenti di bilancio </a:t>
            </a:r>
            <a:r>
              <a:rPr lang="it-IT" altLang="en-US" sz="1600" dirty="0" smtClean="0">
                <a:latin typeface="Trebuchet MS"/>
              </a:rPr>
              <a:t>disponibili</a:t>
            </a:r>
            <a:endParaRPr lang="it-IT" altLang="en-US" sz="1600" dirty="0" smtClean="0"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dirty="0" smtClean="0">
                <a:solidFill>
                  <a:prstClr val="black"/>
                </a:solidFill>
                <a:latin typeface="Trebuchet MS"/>
              </a:rPr>
              <a:t>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dirty="0" smtClean="0">
                <a:solidFill>
                  <a:prstClr val="black"/>
                </a:solidFill>
                <a:latin typeface="Trebuchet MS"/>
              </a:rPr>
              <a:t> </a:t>
            </a:r>
            <a:endParaRPr lang="en-GB" altLang="en-US" sz="16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600" dirty="0">
              <a:solidFill>
                <a:prstClr val="black"/>
              </a:solidFill>
              <a:latin typeface="Arial Narrow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600" dirty="0">
              <a:solidFill>
                <a:prstClr val="black"/>
              </a:solidFill>
              <a:latin typeface="Arial Narrow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600" dirty="0">
              <a:solidFill>
                <a:prstClr val="black"/>
              </a:solidFill>
              <a:latin typeface="Arial Narrow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600" dirty="0">
              <a:solidFill>
                <a:prstClr val="black"/>
              </a:solidFill>
              <a:latin typeface="Arial Narrow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600" dirty="0">
              <a:solidFill>
                <a:prstClr val="black"/>
              </a:solidFill>
              <a:latin typeface="Arial Narrow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600" dirty="0">
              <a:solidFill>
                <a:prstClr val="black"/>
              </a:solidFill>
              <a:latin typeface="Arial Narrow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600" dirty="0">
              <a:solidFill>
                <a:prstClr val="black"/>
              </a:solidFill>
              <a:latin typeface="Arial Narrow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600" dirty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7267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Box 1"/>
          <p:cNvSpPr txBox="1">
            <a:spLocks noChangeArrowheads="1"/>
          </p:cNvSpPr>
          <p:nvPr/>
        </p:nvSpPr>
        <p:spPr bwMode="auto">
          <a:xfrm>
            <a:off x="930771" y="264331"/>
            <a:ext cx="8501063" cy="6948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3600" b="1" dirty="0">
              <a:solidFill>
                <a:srgbClr val="297FD5"/>
              </a:solidFill>
              <a:latin typeface="Arial Narrow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3600" dirty="0">
                <a:solidFill>
                  <a:srgbClr val="297FD5"/>
                </a:solidFill>
                <a:latin typeface="Trebuchet MS"/>
              </a:rPr>
              <a:t>Mediatore europeo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1600" dirty="0">
              <a:solidFill>
                <a:srgbClr val="000092"/>
              </a:solidFill>
              <a:latin typeface="Arial Narrow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b="1" dirty="0">
                <a:solidFill>
                  <a:prstClr val="black"/>
                </a:solidFill>
                <a:latin typeface="Trebuchet MS"/>
              </a:rPr>
              <a:t>Chi può candidarsi?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600" b="1" dirty="0">
              <a:solidFill>
                <a:prstClr val="black"/>
              </a:solidFill>
              <a:latin typeface="Trebuchet MS"/>
            </a:endParaRP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altLang="en-US" sz="1400" dirty="0">
                <a:solidFill>
                  <a:prstClr val="black"/>
                </a:solidFill>
                <a:latin typeface="Trebuchet MS"/>
              </a:rPr>
              <a:t>Cittadini degli stati membri dell'UE, laureati in giurisprudenza in una fase avanzata della formazione professionale o di lavori di ricerca sul diritto dell'Unione </a:t>
            </a:r>
            <a:r>
              <a:rPr lang="it-IT" altLang="en-US" sz="1400" dirty="0" smtClean="0">
                <a:solidFill>
                  <a:prstClr val="black"/>
                </a:solidFill>
                <a:latin typeface="Trebuchet MS"/>
              </a:rPr>
              <a:t>europea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defRPr/>
            </a:pPr>
            <a:endParaRPr lang="it-IT" altLang="en-US" sz="1400" b="1" dirty="0">
              <a:solidFill>
                <a:prstClr val="black"/>
              </a:solidFill>
              <a:latin typeface="Trebuchet MS"/>
            </a:endParaRP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altLang="en-US" sz="1400" dirty="0" smtClean="0">
                <a:solidFill>
                  <a:prstClr val="black"/>
                </a:solidFill>
                <a:latin typeface="Trebuchet MS"/>
              </a:rPr>
              <a:t>E’ richiesta una conoscenza approfondita </a:t>
            </a:r>
            <a:r>
              <a:rPr lang="it-IT" altLang="en-US" sz="1400" dirty="0">
                <a:solidFill>
                  <a:prstClr val="black"/>
                </a:solidFill>
                <a:latin typeface="Trebuchet MS"/>
              </a:rPr>
              <a:t>di una delle lingue ufficiali UE e una buona conoscenza di un'altra </a:t>
            </a:r>
            <a:r>
              <a:rPr lang="it-IT" altLang="en-US" sz="1400" dirty="0" smtClean="0">
                <a:solidFill>
                  <a:prstClr val="black"/>
                </a:solidFill>
                <a:latin typeface="Trebuchet MS"/>
              </a:rPr>
              <a:t>lingua UE </a:t>
            </a:r>
            <a:r>
              <a:rPr lang="it-IT" altLang="en-US" sz="1400" dirty="0" smtClean="0">
                <a:latin typeface="Trebuchet MS"/>
              </a:rPr>
              <a:t>(</a:t>
            </a:r>
            <a:r>
              <a:rPr lang="it-IT" altLang="en-US" sz="1400" dirty="0">
                <a:latin typeface="Trebuchet MS"/>
              </a:rPr>
              <a:t>è</a:t>
            </a:r>
            <a:r>
              <a:rPr lang="it-IT" altLang="en-US" sz="1400" dirty="0" smtClean="0">
                <a:latin typeface="Trebuchet MS"/>
              </a:rPr>
              <a:t> inoltre </a:t>
            </a:r>
            <a:r>
              <a:rPr lang="it-IT" sz="1400" dirty="0" smtClean="0">
                <a:latin typeface="Trebuchet MS"/>
              </a:rPr>
              <a:t>necessario </a:t>
            </a:r>
            <a:r>
              <a:rPr lang="it-IT" sz="1400" dirty="0">
                <a:latin typeface="Trebuchet MS"/>
              </a:rPr>
              <a:t>possedere un'eccellente padronanza della lingua </a:t>
            </a:r>
            <a:r>
              <a:rPr lang="it-IT" sz="1400" dirty="0" smtClean="0">
                <a:latin typeface="Trebuchet MS"/>
              </a:rPr>
              <a:t>inglese)</a:t>
            </a:r>
            <a:endParaRPr lang="en-GB" altLang="en-US" sz="1400" dirty="0"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400" dirty="0">
                <a:latin typeface="Trebuchet MS"/>
              </a:rPr>
              <a:t> </a:t>
            </a:r>
            <a:endParaRPr lang="en-GB" altLang="en-US" sz="1400" dirty="0"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b="1" dirty="0">
                <a:solidFill>
                  <a:prstClr val="black"/>
                </a:solidFill>
                <a:latin typeface="Trebuchet MS"/>
              </a:rPr>
              <a:t>Durata: </a:t>
            </a:r>
            <a:r>
              <a:rPr lang="it-IT" altLang="en-US" sz="1400" dirty="0">
                <a:solidFill>
                  <a:prstClr val="black"/>
                </a:solidFill>
                <a:latin typeface="Trebuchet MS"/>
              </a:rPr>
              <a:t>da un minimo di </a:t>
            </a:r>
            <a:r>
              <a:rPr lang="it-IT" altLang="en-US" sz="1400" dirty="0" smtClean="0">
                <a:solidFill>
                  <a:prstClr val="black"/>
                </a:solidFill>
                <a:latin typeface="Trebuchet MS"/>
              </a:rPr>
              <a:t>4 </a:t>
            </a:r>
            <a:r>
              <a:rPr lang="it-IT" altLang="en-US" sz="1400" dirty="0">
                <a:solidFill>
                  <a:prstClr val="black"/>
                </a:solidFill>
                <a:latin typeface="Trebuchet MS"/>
              </a:rPr>
              <a:t>mesi ad un massimo di  12 </a:t>
            </a:r>
            <a:r>
              <a:rPr lang="it-IT" altLang="en-US" sz="1400" dirty="0" smtClean="0">
                <a:solidFill>
                  <a:prstClr val="black"/>
                </a:solidFill>
                <a:latin typeface="Trebuchet MS"/>
              </a:rPr>
              <a:t>mesi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400" dirty="0" smtClean="0">
                <a:solidFill>
                  <a:prstClr val="black"/>
                </a:solidFill>
                <a:latin typeface="Trebuchet MS"/>
              </a:rPr>
              <a:t>I </a:t>
            </a:r>
            <a:r>
              <a:rPr lang="it-IT" sz="1400" dirty="0">
                <a:solidFill>
                  <a:prstClr val="black"/>
                </a:solidFill>
                <a:latin typeface="Trebuchet MS"/>
              </a:rPr>
              <a:t>tirocini iniziano il 1 settembre e il 1 gennaio di ogni anno</a:t>
            </a:r>
            <a:endParaRPr lang="en-GB" altLang="en-US" sz="14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400" dirty="0">
                <a:solidFill>
                  <a:prstClr val="black"/>
                </a:solidFill>
                <a:latin typeface="Trebuchet MS"/>
              </a:rPr>
              <a:t> </a:t>
            </a:r>
            <a:endParaRPr lang="en-GB" altLang="en-US" sz="14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b="1" dirty="0">
                <a:solidFill>
                  <a:prstClr val="black"/>
                </a:solidFill>
                <a:latin typeface="Trebuchet MS"/>
              </a:rPr>
              <a:t>Dove: </a:t>
            </a:r>
            <a:r>
              <a:rPr lang="it-IT" altLang="en-US" sz="1400" dirty="0">
                <a:solidFill>
                  <a:prstClr val="black"/>
                </a:solidFill>
                <a:latin typeface="Trebuchet MS"/>
              </a:rPr>
              <a:t>Strasburgo, Bruxelles</a:t>
            </a:r>
            <a:endParaRPr lang="en-GB" altLang="en-US" sz="14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4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b="1" dirty="0">
                <a:solidFill>
                  <a:prstClr val="black"/>
                </a:solidFill>
                <a:latin typeface="Trebuchet MS"/>
              </a:rPr>
              <a:t>Tipologia di </a:t>
            </a:r>
            <a:r>
              <a:rPr lang="it-IT" altLang="en-US" sz="1600" b="1" dirty="0" smtClean="0">
                <a:solidFill>
                  <a:prstClr val="black"/>
                </a:solidFill>
                <a:latin typeface="Trebuchet MS"/>
              </a:rPr>
              <a:t>tirocinio: </a:t>
            </a:r>
            <a:r>
              <a:rPr lang="it-IT" altLang="en-US" sz="1400" dirty="0">
                <a:solidFill>
                  <a:prstClr val="black"/>
                </a:solidFill>
                <a:latin typeface="Trebuchet MS"/>
              </a:rPr>
              <a:t>i</a:t>
            </a:r>
            <a:r>
              <a:rPr lang="it-IT" altLang="en-US" sz="1400" dirty="0" smtClean="0">
                <a:solidFill>
                  <a:prstClr val="black"/>
                </a:solidFill>
                <a:latin typeface="Trebuchet MS"/>
              </a:rPr>
              <a:t> </a:t>
            </a:r>
            <a:r>
              <a:rPr lang="it-IT" altLang="en-US" sz="1400" dirty="0">
                <a:solidFill>
                  <a:prstClr val="black"/>
                </a:solidFill>
                <a:latin typeface="Trebuchet MS"/>
              </a:rPr>
              <a:t>tirocinanti che non ricevono uno stipendio o altre forme di sostegno finanziario ricevono una borsa di </a:t>
            </a:r>
            <a:r>
              <a:rPr lang="it-IT" altLang="en-US" sz="1400" dirty="0" smtClean="0">
                <a:solidFill>
                  <a:prstClr val="black"/>
                </a:solidFill>
                <a:latin typeface="Trebuchet MS"/>
              </a:rPr>
              <a:t>studio</a:t>
            </a:r>
            <a:r>
              <a:rPr lang="it-IT" altLang="en-US" sz="1400" dirty="0">
                <a:solidFill>
                  <a:prstClr val="black"/>
                </a:solidFill>
                <a:latin typeface="Trebuchet MS"/>
              </a:rPr>
              <a:t/>
            </a:r>
            <a:br>
              <a:rPr lang="it-IT" altLang="en-US" sz="1400" dirty="0">
                <a:solidFill>
                  <a:prstClr val="black"/>
                </a:solidFill>
                <a:latin typeface="Trebuchet MS"/>
              </a:rPr>
            </a:br>
            <a:endParaRPr lang="en-GB" altLang="en-US" sz="14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b="1" dirty="0">
                <a:solidFill>
                  <a:prstClr val="black"/>
                </a:solidFill>
                <a:latin typeface="Trebuchet MS"/>
              </a:rPr>
              <a:t>Attività svolte: </a:t>
            </a:r>
            <a:r>
              <a:rPr lang="it-IT" altLang="en-US" sz="1400" dirty="0">
                <a:solidFill>
                  <a:prstClr val="black"/>
                </a:solidFill>
                <a:latin typeface="Trebuchet MS"/>
              </a:rPr>
              <a:t>i tirocinanti operano sotto la supervisione diretta di un funzionario e si occupano delle denunce, lavorano su progetti o svolgono attività di ricerca attinenti al lavoro del </a:t>
            </a:r>
            <a:r>
              <a:rPr lang="it-IT" altLang="en-US" sz="1400" dirty="0" smtClean="0">
                <a:solidFill>
                  <a:prstClr val="black"/>
                </a:solidFill>
                <a:latin typeface="Trebuchet MS"/>
              </a:rPr>
              <a:t>Mediatore</a:t>
            </a:r>
            <a:endParaRPr lang="en-GB" altLang="en-US" sz="140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400" b="1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b="1" dirty="0">
                <a:solidFill>
                  <a:prstClr val="black"/>
                </a:solidFill>
                <a:latin typeface="Trebuchet MS"/>
              </a:rPr>
              <a:t>Come </a:t>
            </a:r>
            <a:r>
              <a:rPr lang="it-IT" altLang="en-US" sz="1600" b="1" dirty="0" smtClean="0">
                <a:solidFill>
                  <a:prstClr val="black"/>
                </a:solidFill>
                <a:latin typeface="Trebuchet MS"/>
              </a:rPr>
              <a:t>candidarsi: </a:t>
            </a:r>
            <a:r>
              <a:rPr lang="it-IT" altLang="en-US" sz="1400" dirty="0">
                <a:solidFill>
                  <a:prstClr val="black"/>
                </a:solidFill>
                <a:latin typeface="Trebuchet MS"/>
              </a:rPr>
              <a:t>l</a:t>
            </a:r>
            <a:r>
              <a:rPr lang="it-IT" altLang="en-US" sz="1400" dirty="0" smtClean="0">
                <a:solidFill>
                  <a:prstClr val="black"/>
                </a:solidFill>
                <a:latin typeface="Trebuchet MS"/>
              </a:rPr>
              <a:t>e </a:t>
            </a:r>
            <a:r>
              <a:rPr lang="it-IT" altLang="en-US" sz="1400" dirty="0">
                <a:solidFill>
                  <a:prstClr val="black"/>
                </a:solidFill>
                <a:latin typeface="Trebuchet MS"/>
              </a:rPr>
              <a:t>candidature vanno presentate in inglese utilizzando il modulo </a:t>
            </a:r>
            <a:r>
              <a:rPr lang="it-IT" altLang="en-US" sz="1400" dirty="0" smtClean="0">
                <a:solidFill>
                  <a:prstClr val="black"/>
                </a:solidFill>
                <a:latin typeface="Trebuchet MS"/>
              </a:rPr>
              <a:t>previsto; le </a:t>
            </a:r>
            <a:r>
              <a:rPr lang="it-IT" altLang="en-US" sz="1400" dirty="0">
                <a:solidFill>
                  <a:prstClr val="black"/>
                </a:solidFill>
                <a:latin typeface="Trebuchet MS"/>
              </a:rPr>
              <a:t>domande devono essere inviate all'Ufficio del Mediatore </a:t>
            </a:r>
            <a:r>
              <a:rPr lang="it-IT" altLang="en-US" sz="1400" dirty="0" smtClean="0">
                <a:solidFill>
                  <a:prstClr val="black"/>
                </a:solidFill>
                <a:latin typeface="Trebuchet MS"/>
              </a:rPr>
              <a:t>Europeo</a:t>
            </a:r>
            <a:endParaRPr lang="it-IT" altLang="en-US" sz="1400" dirty="0" smtClean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45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450" dirty="0" smtClean="0">
                <a:solidFill>
                  <a:prstClr val="black"/>
                </a:solidFill>
                <a:latin typeface="Trebuchet MS"/>
              </a:rPr>
              <a:t> </a:t>
            </a:r>
            <a:endParaRPr lang="en-GB" altLang="en-US" sz="145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450" dirty="0">
                <a:solidFill>
                  <a:prstClr val="black"/>
                </a:solidFill>
                <a:latin typeface="Arial Narrow" pitchFamily="34" charset="0"/>
              </a:rPr>
              <a:t> </a:t>
            </a:r>
            <a:endParaRPr lang="en-GB" altLang="en-US" sz="1450" dirty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3107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Box 1"/>
          <p:cNvSpPr txBox="1">
            <a:spLocks noChangeArrowheads="1"/>
          </p:cNvSpPr>
          <p:nvPr/>
        </p:nvSpPr>
        <p:spPr bwMode="auto">
          <a:xfrm>
            <a:off x="1372269" y="214626"/>
            <a:ext cx="8856663" cy="8633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2400" b="1" dirty="0">
              <a:solidFill>
                <a:srgbClr val="000092"/>
              </a:solidFill>
              <a:latin typeface="Arial Narrow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3200" dirty="0">
                <a:solidFill>
                  <a:srgbClr val="297FD5"/>
                </a:solidFill>
                <a:latin typeface="Trebuchet MS"/>
              </a:rPr>
              <a:t>Comitato Sociale ed Economico Europeo</a:t>
            </a:r>
            <a:endParaRPr lang="en-GB" altLang="en-US" sz="3200" dirty="0">
              <a:solidFill>
                <a:srgbClr val="297FD5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sz="1600" dirty="0">
                <a:solidFill>
                  <a:prstClr val="black"/>
                </a:solidFill>
                <a:latin typeface="Trebuchet MS"/>
              </a:rPr>
              <a:t> </a:t>
            </a:r>
          </a:p>
          <a:p>
            <a:pPr marL="109537" fontAlgn="base">
              <a:spcBef>
                <a:spcPct val="0"/>
              </a:spcBef>
              <a:defRPr/>
            </a:pPr>
            <a:r>
              <a:rPr lang="it-IT" sz="1400" b="1" dirty="0">
                <a:solidFill>
                  <a:prstClr val="black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Chi può candidarsi?  </a:t>
            </a:r>
          </a:p>
          <a:p>
            <a:pPr marL="109537" fontAlgn="base">
              <a:spcBef>
                <a:spcPct val="0"/>
              </a:spcBef>
              <a:defRPr/>
            </a:pPr>
            <a:endParaRPr lang="it-IT" sz="1450" b="1" dirty="0">
              <a:solidFill>
                <a:prstClr val="black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395287" indent="-285750" fontAlgn="base">
              <a:spcBef>
                <a:spcPct val="0"/>
              </a:spcBef>
              <a:buClr>
                <a:srgbClr val="7F8FA9"/>
              </a:buClr>
              <a:buFont typeface="Arial" panose="020B0604020202020204" pitchFamily="34" charset="0"/>
              <a:buChar char="•"/>
              <a:defRPr/>
            </a:pPr>
            <a:r>
              <a:rPr lang="it-IT" sz="13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Cittadini dell’Unione Europea e dei paesi terzi in possesso di un diploma di laurea </a:t>
            </a:r>
            <a:r>
              <a:rPr lang="it-IT" sz="13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triennale </a:t>
            </a:r>
            <a:r>
              <a:rPr lang="it-IT" sz="13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it-IT" sz="13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sz="1200" b="1" dirty="0" smtClean="0">
              <a:solidFill>
                <a:prstClr val="black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sz="1200" b="1" dirty="0">
              <a:solidFill>
                <a:prstClr val="black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sz="1400" b="1" dirty="0">
                <a:solidFill>
                  <a:prstClr val="black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Tipologie di tirocinio:</a:t>
            </a:r>
          </a:p>
          <a:p>
            <a:pPr marL="109537" fontAlgn="base">
              <a:spcBef>
                <a:spcPct val="0"/>
              </a:spcBef>
              <a:defRPr/>
            </a:pPr>
            <a:endParaRPr lang="it-IT" altLang="en-US" sz="1400" b="1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altLang="en-US" sz="14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95287" indent="-285750" fontAlgn="base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it-IT" altLang="en-US" sz="14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Tirocinio a lungo termine </a:t>
            </a:r>
            <a:r>
              <a:rPr lang="it-IT" altLang="en-US" sz="14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Retribuito</a:t>
            </a:r>
            <a:r>
              <a:rPr lang="it-IT" altLang="en-US" sz="1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(Bruxelles)</a:t>
            </a:r>
            <a:endParaRPr lang="it-IT" alt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altLang="en-US" sz="1300" u="sng" dirty="0">
                <a:solidFill>
                  <a:prstClr val="black"/>
                </a:solidFill>
                <a:latin typeface="Trebuchet MS"/>
                <a:hlinkClick r:id="rId2"/>
              </a:rPr>
              <a:t>http://www.eesc.europa.eu/?i=portal.en.traineeships-longterm</a:t>
            </a:r>
            <a:r>
              <a:rPr lang="it-IT" altLang="en-US" sz="1300" u="sng" dirty="0">
                <a:solidFill>
                  <a:prstClr val="black"/>
                </a:solidFill>
                <a:latin typeface="Trebuchet MS"/>
              </a:rPr>
              <a:t> </a:t>
            </a:r>
          </a:p>
          <a:p>
            <a:pPr marL="109537" fontAlgn="base">
              <a:spcBef>
                <a:spcPct val="0"/>
              </a:spcBef>
              <a:defRPr/>
            </a:pPr>
            <a:endParaRPr lang="it-IT" altLang="en-US" sz="1450" b="1" dirty="0">
              <a:solidFill>
                <a:prstClr val="black"/>
              </a:solidFill>
              <a:latin typeface="Trebuchet MS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altLang="en-US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Durata: </a:t>
            </a:r>
            <a:r>
              <a:rPr lang="it-IT" altLang="en-US" sz="13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 mesi</a:t>
            </a:r>
            <a:r>
              <a:rPr lang="en-GB" altLang="en-US" sz="13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sz="13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GB" altLang="en-US" sz="13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sz="13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due </a:t>
            </a:r>
            <a:r>
              <a:rPr lang="en-GB" altLang="en-US" sz="1300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tirocini</a:t>
            </a:r>
            <a:r>
              <a:rPr lang="en-GB" altLang="en-US" sz="13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dal 16 </a:t>
            </a:r>
            <a:r>
              <a:rPr lang="en-GB" altLang="en-US" sz="1300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febbraio</a:t>
            </a:r>
            <a:r>
              <a:rPr lang="en-GB" altLang="en-US" sz="13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sz="13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GB" altLang="en-US" sz="13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 16 </a:t>
            </a:r>
            <a:r>
              <a:rPr lang="en-GB" altLang="en-US" sz="1300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settembre</a:t>
            </a:r>
            <a:endParaRPr lang="en-GB" altLang="en-US" sz="13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en-GB" altLang="en-US" sz="14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altLang="en-US" sz="13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 periodi di formazione in servizio offrono l'opportunità di conoscere i ruoli e le attività del Comitato e di acquisire esperienza professionale in un ambiente </a:t>
            </a:r>
            <a:r>
              <a:rPr lang="it-IT" altLang="en-US" sz="13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multiculturale. </a:t>
            </a:r>
            <a:endParaRPr lang="it-IT" altLang="en-US" sz="1300" u="sng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altLang="en-US" sz="1300" u="sng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altLang="en-US" sz="1300" u="sng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95287" indent="-285750" fontAlgn="base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it-IT" altLang="en-US" sz="14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Tirocinio </a:t>
            </a:r>
            <a:r>
              <a:rPr lang="it-IT" altLang="en-US" sz="14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breve termine – Non </a:t>
            </a:r>
            <a:r>
              <a:rPr lang="it-IT" altLang="en-US" sz="14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Retribuito</a:t>
            </a:r>
            <a:r>
              <a:rPr lang="it-IT" altLang="en-US" sz="1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(Bruxelles)</a:t>
            </a:r>
            <a:endParaRPr lang="en-GB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altLang="en-US" sz="1300" dirty="0">
                <a:solidFill>
                  <a:prstClr val="black"/>
                </a:solidFill>
                <a:latin typeface="Trebuchet MS"/>
                <a:hlinkClick r:id="rId3"/>
              </a:rPr>
              <a:t>http://www.eesc.europa.eu/?i=portal.en.traineeships-shortterm</a:t>
            </a:r>
            <a:r>
              <a:rPr lang="it-IT" altLang="en-US" sz="1300" dirty="0">
                <a:solidFill>
                  <a:prstClr val="black"/>
                </a:solidFill>
                <a:latin typeface="Trebuchet MS"/>
              </a:rPr>
              <a:t> </a:t>
            </a:r>
          </a:p>
          <a:p>
            <a:pPr marL="109537" fontAlgn="base">
              <a:spcBef>
                <a:spcPct val="0"/>
              </a:spcBef>
              <a:defRPr/>
            </a:pPr>
            <a:endParaRPr lang="en-GB" altLang="en-US" sz="1450" dirty="0">
              <a:solidFill>
                <a:prstClr val="black"/>
              </a:solidFill>
              <a:latin typeface="Trebuchet MS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altLang="en-US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Durata: </a:t>
            </a:r>
            <a:r>
              <a:rPr lang="it-IT" altLang="en-US" sz="13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 1 a 3 mesi </a:t>
            </a:r>
          </a:p>
          <a:p>
            <a:pPr marL="109537" fontAlgn="base">
              <a:spcBef>
                <a:spcPct val="0"/>
              </a:spcBef>
              <a:defRPr/>
            </a:pPr>
            <a:r>
              <a:rPr lang="it-IT" altLang="en-US" sz="13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 tirocini sono a volte disponibili per studenti universitari e neolaureati</a:t>
            </a:r>
            <a:endParaRPr lang="en-GB" altLang="en-US" sz="1300" b="1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537" fontAlgn="base">
              <a:spcBef>
                <a:spcPct val="0"/>
              </a:spcBef>
              <a:defRPr/>
            </a:pPr>
            <a:endParaRPr lang="it-IT" altLang="en-US" sz="1400" b="1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537" fontAlgn="base">
              <a:spcBef>
                <a:spcPct val="0"/>
              </a:spcBef>
              <a:defRPr/>
            </a:pPr>
            <a:r>
              <a:rPr lang="it-IT" altLang="en-US" sz="1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Come candidarsi: </a:t>
            </a:r>
            <a:r>
              <a:rPr lang="it-IT" altLang="en-US" sz="13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Online </a:t>
            </a:r>
            <a:r>
              <a:rPr lang="it-IT" altLang="en-US" sz="13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application</a:t>
            </a:r>
            <a:r>
              <a:rPr lang="it-IT" altLang="en-US" sz="13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en-US" sz="13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</a:t>
            </a:r>
            <a:r>
              <a:rPr lang="it-IT" altLang="en-US" sz="13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09537" fontAlgn="base">
              <a:spcBef>
                <a:spcPct val="0"/>
              </a:spcBef>
              <a:defRPr/>
            </a:pPr>
            <a:r>
              <a:rPr lang="it-IT" altLang="en-US" sz="1300" dirty="0" smtClean="0">
                <a:latin typeface="Calibri" panose="020F0502020204030204" pitchFamily="34" charset="0"/>
                <a:cs typeface="Calibri" panose="020F0502020204030204" pitchFamily="34" charset="0"/>
              </a:rPr>
              <a:t>Periodo iscrizione tirocinio sessione primaverile (febbraio-luglio)</a:t>
            </a:r>
            <a:r>
              <a:rPr lang="it-IT" altLang="en-US" sz="13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it-IT" altLang="en-US" sz="13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 1 </a:t>
            </a:r>
            <a:r>
              <a:rPr lang="it-IT" sz="13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luglio al 30 settembre (ore 12 ora di Bruxelles)</a:t>
            </a:r>
            <a:br>
              <a:rPr lang="it-IT" sz="13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1300" dirty="0" smtClean="0">
                <a:latin typeface="Calibri" panose="020F0502020204030204" pitchFamily="34" charset="0"/>
                <a:cs typeface="Calibri" panose="020F0502020204030204" pitchFamily="34" charset="0"/>
              </a:rPr>
              <a:t>Periodo iscrizione tirocinio sessione autunnale (settembre-febbraio)</a:t>
            </a:r>
            <a:r>
              <a:rPr lang="it-IT" sz="13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it-IT" sz="13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 3 gennaio al 31 marzo (ore 12 ora di Bruxelles</a:t>
            </a:r>
            <a:r>
              <a:rPr lang="it-IT" sz="1300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109537" fontAlgn="base">
              <a:spcBef>
                <a:spcPct val="0"/>
              </a:spcBef>
              <a:defRPr/>
            </a:pPr>
            <a:r>
              <a:rPr lang="it-IT" altLang="en-US" sz="1450" dirty="0" smtClean="0">
                <a:solidFill>
                  <a:prstClr val="black"/>
                </a:solidFill>
                <a:latin typeface="Trebuchet MS"/>
              </a:rPr>
              <a:t> </a:t>
            </a:r>
            <a:endParaRPr lang="it-IT" altLang="en-US" sz="1450" dirty="0">
              <a:solidFill>
                <a:prstClr val="black"/>
              </a:solidFill>
              <a:latin typeface="Trebuchet MS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450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sz="1450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t-IT" altLang="en-US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dirty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en-US" b="1" dirty="0">
                <a:solidFill>
                  <a:prstClr val="black"/>
                </a:solidFill>
              </a:rPr>
              <a:t> </a:t>
            </a:r>
            <a:endParaRPr lang="en-GB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1128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2"/>
          <p:cNvSpPr>
            <a:spLocks noGrp="1"/>
          </p:cNvSpPr>
          <p:nvPr>
            <p:ph type="title"/>
          </p:nvPr>
        </p:nvSpPr>
        <p:spPr>
          <a:xfrm>
            <a:off x="1919288" y="836613"/>
            <a:ext cx="8229600" cy="1066800"/>
          </a:xfrm>
        </p:spPr>
        <p:txBody>
          <a:bodyPr/>
          <a:lstStyle/>
          <a:p>
            <a:pPr algn="ctr" eaLnBrk="1" hangingPunct="1"/>
            <a:r>
              <a:rPr lang="it-IT" altLang="en-US" sz="4400">
                <a:solidFill>
                  <a:schemeClr val="accent2"/>
                </a:solidFill>
              </a:rPr>
              <a:t>Per ulteriori informazioni</a:t>
            </a:r>
            <a:endParaRPr lang="en-GB" altLang="en-US" smtClean="0">
              <a:solidFill>
                <a:schemeClr val="accent2"/>
              </a:solidFill>
            </a:endParaRPr>
          </a:p>
        </p:txBody>
      </p:sp>
      <p:sp>
        <p:nvSpPr>
          <p:cNvPr id="34819" name="Content Placeholder 1"/>
          <p:cNvSpPr>
            <a:spLocks noGrp="1"/>
          </p:cNvSpPr>
          <p:nvPr>
            <p:ph idx="1"/>
          </p:nvPr>
        </p:nvSpPr>
        <p:spPr>
          <a:xfrm>
            <a:off x="1992313" y="1989138"/>
            <a:ext cx="8229600" cy="4324350"/>
          </a:xfrm>
        </p:spPr>
        <p:txBody>
          <a:bodyPr/>
          <a:lstStyle/>
          <a:p>
            <a:pPr marL="107950" indent="0" eaLnBrk="1" hangingPunct="1">
              <a:buNone/>
              <a:defRPr/>
            </a:pPr>
            <a:endParaRPr lang="it-IT" altLang="en-US" sz="2400" dirty="0">
              <a:latin typeface="+mj-lt"/>
            </a:endParaRPr>
          </a:p>
          <a:p>
            <a:pPr marL="107950" indent="0" eaLnBrk="1" hangingPunct="1">
              <a:buNone/>
              <a:defRPr/>
            </a:pPr>
            <a:r>
              <a:rPr lang="it-IT" altLang="en-US" sz="2400" dirty="0">
                <a:latin typeface="+mj-lt"/>
              </a:rPr>
              <a:t>Ufficio d’informazione a Milano del Parlamento </a:t>
            </a:r>
            <a:r>
              <a:rPr lang="it-IT" altLang="en-US" sz="2400" dirty="0" smtClean="0">
                <a:latin typeface="+mj-lt"/>
              </a:rPr>
              <a:t>europeo </a:t>
            </a:r>
            <a:r>
              <a:rPr lang="it-IT" altLang="en-US" sz="2400" dirty="0">
                <a:latin typeface="+mj-lt"/>
              </a:rPr>
              <a:t>Palazzo delle Stelline, C.so Magenta 59, Milano</a:t>
            </a:r>
          </a:p>
          <a:p>
            <a:pPr marL="107950" indent="0" eaLnBrk="1" hangingPunct="1">
              <a:buNone/>
              <a:defRPr/>
            </a:pPr>
            <a:endParaRPr lang="de-DE" altLang="en-US" sz="2400" dirty="0">
              <a:latin typeface="+mj-lt"/>
            </a:endParaRPr>
          </a:p>
          <a:p>
            <a:pPr marL="107950" indent="0" eaLnBrk="1" hangingPunct="1">
              <a:buNone/>
              <a:defRPr/>
            </a:pPr>
            <a:r>
              <a:rPr lang="de-DE" altLang="en-US" sz="2400" dirty="0">
                <a:latin typeface="+mj-lt"/>
              </a:rPr>
              <a:t>Tel: 02 43 44 171</a:t>
            </a:r>
          </a:p>
          <a:p>
            <a:pPr marL="107950" indent="0" eaLnBrk="1" hangingPunct="1">
              <a:buNone/>
              <a:defRPr/>
            </a:pPr>
            <a:r>
              <a:rPr lang="de-DE" altLang="en-US" sz="2400" dirty="0">
                <a:latin typeface="+mj-lt"/>
              </a:rPr>
              <a:t>E-Mail: </a:t>
            </a:r>
            <a:r>
              <a:rPr lang="de-DE" altLang="en-US" sz="2400" dirty="0">
                <a:latin typeface="+mj-lt"/>
                <a:hlinkClick r:id="rId2"/>
              </a:rPr>
              <a:t>epmilano@europarl.europa.eu</a:t>
            </a:r>
            <a:endParaRPr lang="de-DE" altLang="en-US" sz="2400" dirty="0">
              <a:latin typeface="+mj-lt"/>
            </a:endParaRPr>
          </a:p>
          <a:p>
            <a:pPr marL="107950" indent="0" eaLnBrk="1" hangingPunct="1">
              <a:buNone/>
              <a:defRPr/>
            </a:pPr>
            <a:r>
              <a:rPr lang="de-DE" altLang="en-US" sz="2400" dirty="0" err="1">
                <a:latin typeface="+mj-lt"/>
              </a:rPr>
              <a:t>Sito</a:t>
            </a:r>
            <a:r>
              <a:rPr lang="de-DE" altLang="en-US" sz="2400" dirty="0">
                <a:latin typeface="+mj-lt"/>
              </a:rPr>
              <a:t> web: </a:t>
            </a:r>
            <a:r>
              <a:rPr lang="de-DE" altLang="en-US" sz="2400" dirty="0">
                <a:latin typeface="+mj-lt"/>
                <a:hlinkClick r:id="rId3"/>
              </a:rPr>
              <a:t>http://</a:t>
            </a:r>
            <a:r>
              <a:rPr lang="de-DE" altLang="en-US" sz="2400" dirty="0" smtClean="0">
                <a:latin typeface="+mj-lt"/>
                <a:hlinkClick r:id="rId3"/>
              </a:rPr>
              <a:t>www.europarl.it/it/ufficio_milano.html</a:t>
            </a:r>
            <a:r>
              <a:rPr lang="de-DE" altLang="en-US" sz="2400" dirty="0" smtClean="0">
                <a:latin typeface="+mj-lt"/>
              </a:rPr>
              <a:t> </a:t>
            </a:r>
            <a:endParaRPr lang="de-DE" altLang="en-US" sz="2400" dirty="0">
              <a:latin typeface="+mj-lt"/>
            </a:endParaRPr>
          </a:p>
          <a:p>
            <a:pPr marL="107950" indent="0" eaLnBrk="1" hangingPunct="1">
              <a:buNone/>
              <a:defRPr/>
            </a:pPr>
            <a:r>
              <a:rPr lang="it-IT" altLang="en-US" sz="2400" dirty="0" smtClean="0">
                <a:latin typeface="+mj-lt"/>
              </a:rPr>
              <a:t> </a:t>
            </a:r>
            <a:endParaRPr lang="it-IT" altLang="en-US" sz="2400" dirty="0">
              <a:latin typeface="+mj-lt"/>
            </a:endParaRPr>
          </a:p>
          <a:p>
            <a:pPr marL="107950" indent="0" eaLnBrk="1" hangingPunct="1">
              <a:buNone/>
              <a:defRPr/>
            </a:pPr>
            <a:endParaRPr lang="it-IT" altLang="en-US" dirty="0" smtClean="0"/>
          </a:p>
          <a:p>
            <a:pPr marL="107950" indent="0" eaLnBrk="1" hangingPunct="1">
              <a:buNone/>
              <a:defRPr/>
            </a:pPr>
            <a:endParaRPr lang="en-GB" altLang="en-US" dirty="0" smtClean="0"/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1739" y="5157788"/>
            <a:ext cx="2867025" cy="119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10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992313" y="404813"/>
            <a:ext cx="8077200" cy="868362"/>
          </a:xfrm>
        </p:spPr>
        <p:txBody>
          <a:bodyPr/>
          <a:lstStyle/>
          <a:p>
            <a:pPr eaLnBrk="1" hangingPunct="1"/>
            <a:r>
              <a:rPr lang="it-IT" altLang="en-US" sz="3600">
                <a:solidFill>
                  <a:schemeClr val="accent2"/>
                </a:solidFill>
              </a:rPr>
              <a:t>Tirocini presso il</a:t>
            </a:r>
            <a:endParaRPr lang="en-GB" altLang="en-US" sz="3600">
              <a:solidFill>
                <a:schemeClr val="accent2"/>
              </a:solidFill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2506664" y="1052513"/>
            <a:ext cx="7559675" cy="6858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it-IT" altLang="en-US" sz="3600" dirty="0">
                <a:solidFill>
                  <a:schemeClr val="accent2"/>
                </a:solidFill>
              </a:rPr>
              <a:t> </a:t>
            </a:r>
            <a:r>
              <a:rPr lang="it-IT" altLang="en-US" sz="3600" dirty="0">
                <a:solidFill>
                  <a:schemeClr val="accent2"/>
                </a:solidFill>
                <a:latin typeface="+mj-lt"/>
              </a:rPr>
              <a:t>Segretariato Generale del PE</a:t>
            </a:r>
          </a:p>
          <a:p>
            <a:pPr marL="0" indent="0" eaLnBrk="1" hangingPunct="1">
              <a:buNone/>
              <a:defRPr/>
            </a:pPr>
            <a:endParaRPr lang="it-IT" altLang="en-US" dirty="0" smtClean="0"/>
          </a:p>
          <a:p>
            <a:pPr marL="0" indent="0" eaLnBrk="1" hangingPunct="1">
              <a:buNone/>
              <a:defRPr/>
            </a:pPr>
            <a:endParaRPr lang="en-GB" altLang="en-US" dirty="0" smtClean="0"/>
          </a:p>
        </p:txBody>
      </p:sp>
      <p:pic>
        <p:nvPicPr>
          <p:cNvPr id="8196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828801"/>
            <a:ext cx="8153400" cy="489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449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919288" y="692150"/>
            <a:ext cx="8229600" cy="1066800"/>
          </a:xfrm>
        </p:spPr>
        <p:txBody>
          <a:bodyPr/>
          <a:lstStyle/>
          <a:p>
            <a:pPr algn="ctr" eaLnBrk="1" hangingPunct="1"/>
            <a:r>
              <a:rPr lang="it-IT" altLang="en-US" smtClean="0">
                <a:solidFill>
                  <a:schemeClr val="accent2"/>
                </a:solidFill>
              </a:rPr>
              <a:t>Dove?</a:t>
            </a:r>
            <a:endParaRPr lang="en-GB" altLang="en-US" smtClean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dirty="0" smtClean="0">
                <a:latin typeface="+mj-lt"/>
              </a:rPr>
              <a:t>Strasburgo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dirty="0" smtClean="0">
                <a:latin typeface="+mj-lt"/>
              </a:rPr>
              <a:t>Lussemburgo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dirty="0" smtClean="0">
                <a:latin typeface="+mj-lt"/>
              </a:rPr>
              <a:t>Bruxelles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dirty="0" smtClean="0">
                <a:latin typeface="+mj-lt"/>
              </a:rPr>
              <a:t>Uffici d’Informazione negli Stati membri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it-IT" dirty="0" smtClean="0">
                <a:latin typeface="+mj-lt"/>
              </a:rPr>
              <a:t>    (</a:t>
            </a:r>
            <a:r>
              <a:rPr lang="it-IT" sz="2400" dirty="0">
                <a:latin typeface="+mj-lt"/>
              </a:rPr>
              <a:t>in Italia a Milano e a Roma</a:t>
            </a:r>
            <a:r>
              <a:rPr lang="it-IT" dirty="0" smtClean="0">
                <a:latin typeface="+mj-lt"/>
              </a:rPr>
              <a:t>)</a:t>
            </a:r>
            <a:endParaRPr lang="en-GB" dirty="0" smtClean="0">
              <a:latin typeface="+mj-lt"/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064" y="5135563"/>
            <a:ext cx="3322637" cy="138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685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992313" y="765175"/>
            <a:ext cx="8229600" cy="1143000"/>
          </a:xfrm>
        </p:spPr>
        <p:txBody>
          <a:bodyPr/>
          <a:lstStyle/>
          <a:p>
            <a:pPr eaLnBrk="1" hangingPunct="1"/>
            <a:r>
              <a:rPr lang="it-IT" altLang="en-US" smtClean="0">
                <a:solidFill>
                  <a:schemeClr val="accent2"/>
                </a:solidFill>
              </a:rPr>
              <a:t>Condizioni generali di ammissione</a:t>
            </a:r>
            <a:endParaRPr lang="en-GB" altLang="en-US" smtClean="0">
              <a:solidFill>
                <a:schemeClr val="accent2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919536" y="2276872"/>
            <a:ext cx="8153400" cy="327660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en-US" sz="2400" dirty="0">
                <a:latin typeface="+mj-lt"/>
              </a:rPr>
              <a:t>Cittadinanza europea o di un Paese candidato all’Unione europea</a:t>
            </a:r>
          </a:p>
          <a:p>
            <a:pPr eaLnBrk="1" hangingPunct="1">
              <a:defRPr/>
            </a:pPr>
            <a:r>
              <a:rPr lang="it-IT" altLang="en-US" sz="2400" dirty="0">
                <a:latin typeface="+mj-lt"/>
              </a:rPr>
              <a:t>Maggiorenni alla data d’inizio del tirocinio</a:t>
            </a:r>
          </a:p>
          <a:p>
            <a:pPr eaLnBrk="1" hangingPunct="1">
              <a:defRPr/>
            </a:pPr>
            <a:r>
              <a:rPr lang="it-IT" altLang="en-US" sz="2400" dirty="0">
                <a:latin typeface="+mj-lt"/>
              </a:rPr>
              <a:t>Profonda conoscenza di una delle lingue ufficiali dell’Unione europea (art. 5 comma 1c)</a:t>
            </a:r>
          </a:p>
          <a:p>
            <a:pPr eaLnBrk="1" hangingPunct="1">
              <a:defRPr/>
            </a:pPr>
            <a:r>
              <a:rPr lang="it-IT" altLang="en-US" sz="2400" dirty="0">
                <a:latin typeface="+mj-lt"/>
              </a:rPr>
              <a:t>Non aver usufruito di un tirocinio o impiego retribuito </a:t>
            </a:r>
            <a:r>
              <a:rPr lang="it-IT" sz="2400" dirty="0">
                <a:latin typeface="+mj-lt"/>
              </a:rPr>
              <a:t>di più di quattro settimane consecutive</a:t>
            </a:r>
            <a:r>
              <a:rPr lang="it-IT" altLang="en-US" sz="2400" dirty="0">
                <a:latin typeface="+mj-lt"/>
              </a:rPr>
              <a:t> a carico del bilancio dell’Unione</a:t>
            </a:r>
            <a:endParaRPr lang="en-GB" altLang="en-US" sz="2400" dirty="0">
              <a:latin typeface="+mj-lt"/>
            </a:endParaRP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6" y="5249864"/>
            <a:ext cx="3394075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150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992313" y="692150"/>
            <a:ext cx="8229600" cy="1066800"/>
          </a:xfrm>
        </p:spPr>
        <p:txBody>
          <a:bodyPr/>
          <a:lstStyle/>
          <a:p>
            <a:pPr eaLnBrk="1" hangingPunct="1"/>
            <a:r>
              <a:rPr lang="it-IT" altLang="en-US" smtClean="0">
                <a:solidFill>
                  <a:schemeClr val="accent2"/>
                </a:solidFill>
              </a:rPr>
              <a:t>Tirocini offerti</a:t>
            </a:r>
            <a:endParaRPr lang="en-GB" altLang="en-US" smtClean="0">
              <a:solidFill>
                <a:schemeClr val="accent2"/>
              </a:solidFill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305800" cy="3581400"/>
          </a:xfrm>
        </p:spPr>
        <p:txBody>
          <a:bodyPr/>
          <a:lstStyle/>
          <a:p>
            <a:pPr eaLnBrk="1" hangingPunct="1">
              <a:defRPr/>
            </a:pPr>
            <a:endParaRPr lang="it-IT" altLang="en-US" sz="2100" dirty="0"/>
          </a:p>
          <a:p>
            <a:pPr eaLnBrk="1" hangingPunct="1">
              <a:defRPr/>
            </a:pPr>
            <a:r>
              <a:rPr lang="it-IT" altLang="en-US" sz="2100" dirty="0">
                <a:latin typeface="+mj-lt"/>
              </a:rPr>
              <a:t>Tirocini per titolari di diplomi universitari «Robert </a:t>
            </a:r>
            <a:r>
              <a:rPr lang="it-IT" altLang="en-US" sz="2100" dirty="0" err="1">
                <a:latin typeface="+mj-lt"/>
              </a:rPr>
              <a:t>Schuman</a:t>
            </a:r>
            <a:r>
              <a:rPr lang="it-IT" altLang="en-US" sz="2100" dirty="0">
                <a:latin typeface="+mj-lt"/>
              </a:rPr>
              <a:t>» – opzione generale ed opzione giornalismo </a:t>
            </a:r>
            <a:endParaRPr lang="it-IT" altLang="en-US" sz="2100" dirty="0" smtClean="0">
              <a:latin typeface="+mj-lt"/>
            </a:endParaRPr>
          </a:p>
          <a:p>
            <a:pPr marL="109537" indent="0" eaLnBrk="1" hangingPunct="1">
              <a:buNone/>
              <a:defRPr/>
            </a:pPr>
            <a:r>
              <a:rPr lang="it-IT" altLang="en-US" sz="2100" dirty="0" smtClean="0">
                <a:solidFill>
                  <a:srgbClr val="FF0000"/>
                </a:solidFill>
                <a:latin typeface="+mj-lt"/>
              </a:rPr>
              <a:t> </a:t>
            </a:r>
            <a:endParaRPr lang="it-IT" altLang="en-US" sz="2100" dirty="0">
              <a:latin typeface="+mj-lt"/>
            </a:endParaRPr>
          </a:p>
          <a:p>
            <a:pPr eaLnBrk="1" hangingPunct="1">
              <a:defRPr/>
            </a:pPr>
            <a:r>
              <a:rPr lang="it-IT" altLang="en-US" sz="2100" dirty="0">
                <a:latin typeface="+mj-lt"/>
              </a:rPr>
              <a:t>Tirocini di </a:t>
            </a:r>
            <a:r>
              <a:rPr lang="it-IT" altLang="en-US" sz="2100" dirty="0" smtClean="0">
                <a:latin typeface="+mj-lt"/>
              </a:rPr>
              <a:t>formazione</a:t>
            </a:r>
          </a:p>
          <a:p>
            <a:pPr marL="109537" indent="0" eaLnBrk="1" hangingPunct="1">
              <a:buNone/>
              <a:defRPr/>
            </a:pPr>
            <a:endParaRPr lang="it-IT" altLang="en-US" sz="2100" dirty="0">
              <a:latin typeface="+mj-lt"/>
            </a:endParaRPr>
          </a:p>
          <a:p>
            <a:pPr eaLnBrk="1" hangingPunct="1">
              <a:defRPr/>
            </a:pPr>
            <a:r>
              <a:rPr lang="it-IT" altLang="en-US" sz="2100" dirty="0">
                <a:latin typeface="+mj-lt"/>
              </a:rPr>
              <a:t>Tirocini di traduzione per titolari di diplomi </a:t>
            </a:r>
            <a:r>
              <a:rPr lang="it-IT" altLang="en-US" sz="2100" dirty="0" smtClean="0">
                <a:latin typeface="+mj-lt"/>
              </a:rPr>
              <a:t>universitari</a:t>
            </a:r>
          </a:p>
          <a:p>
            <a:pPr marL="109537" indent="0" eaLnBrk="1" hangingPunct="1">
              <a:buNone/>
              <a:defRPr/>
            </a:pPr>
            <a:endParaRPr lang="it-IT" altLang="en-US" sz="2100" dirty="0">
              <a:latin typeface="+mj-lt"/>
            </a:endParaRPr>
          </a:p>
          <a:p>
            <a:pPr eaLnBrk="1" hangingPunct="1">
              <a:defRPr/>
            </a:pPr>
            <a:r>
              <a:rPr lang="it-IT" altLang="en-US" sz="2100" dirty="0">
                <a:latin typeface="+mj-lt"/>
              </a:rPr>
              <a:t>Tirocini di formazione alla </a:t>
            </a:r>
            <a:r>
              <a:rPr lang="it-IT" altLang="en-US" sz="2100" dirty="0" smtClean="0">
                <a:latin typeface="+mj-lt"/>
              </a:rPr>
              <a:t>traduzione</a:t>
            </a:r>
          </a:p>
          <a:p>
            <a:pPr marL="109537" indent="0" eaLnBrk="1" hangingPunct="1">
              <a:buNone/>
              <a:defRPr/>
            </a:pPr>
            <a:endParaRPr lang="it-IT" altLang="en-US" sz="2100" dirty="0">
              <a:latin typeface="+mj-lt"/>
            </a:endParaRPr>
          </a:p>
          <a:p>
            <a:pPr eaLnBrk="1" hangingPunct="1">
              <a:defRPr/>
            </a:pPr>
            <a:r>
              <a:rPr lang="it-IT" altLang="en-US" sz="2100" dirty="0">
                <a:latin typeface="+mj-lt"/>
              </a:rPr>
              <a:t>Interpreti di conferenza</a:t>
            </a:r>
          </a:p>
          <a:p>
            <a:pPr marL="109537" indent="0" eaLnBrk="1" hangingPunct="1">
              <a:buNone/>
              <a:defRPr/>
            </a:pPr>
            <a:r>
              <a:rPr lang="it-IT" altLang="en-US" sz="2100" dirty="0">
                <a:solidFill>
                  <a:srgbClr val="FF0000"/>
                </a:solidFill>
                <a:latin typeface="+mj-lt"/>
              </a:rPr>
              <a:t>   </a:t>
            </a:r>
            <a:endParaRPr lang="it-IT" altLang="en-US" sz="2100" dirty="0" smtClean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6338" y="5380037"/>
            <a:ext cx="3395662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023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993900" y="620713"/>
            <a:ext cx="8229600" cy="1066800"/>
          </a:xfrm>
        </p:spPr>
        <p:txBody>
          <a:bodyPr/>
          <a:lstStyle/>
          <a:p>
            <a:pPr algn="ctr" eaLnBrk="1" hangingPunct="1"/>
            <a:r>
              <a:rPr lang="it-IT" altLang="en-US" sz="3200">
                <a:solidFill>
                  <a:schemeClr val="accent2"/>
                </a:solidFill>
              </a:rPr>
              <a:t>Tirocini per titolari di diploma universitari</a:t>
            </a:r>
            <a:br>
              <a:rPr lang="it-IT" altLang="en-US" sz="3200">
                <a:solidFill>
                  <a:schemeClr val="accent2"/>
                </a:solidFill>
              </a:rPr>
            </a:br>
            <a:r>
              <a:rPr lang="it-IT" altLang="en-US" sz="3200">
                <a:solidFill>
                  <a:schemeClr val="accent2"/>
                </a:solidFill>
              </a:rPr>
              <a:t> Borse di studio Schuman</a:t>
            </a:r>
            <a:endParaRPr lang="en-GB" altLang="en-US" sz="320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2313" y="1571626"/>
            <a:ext cx="8001000" cy="5286375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1400" b="1" u="sng" dirty="0">
              <a:latin typeface="+mj-lt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it-IT" sz="2000" b="1" u="sng" dirty="0">
                <a:latin typeface="+mj-lt"/>
              </a:rPr>
              <a:t>Comprendono</a:t>
            </a:r>
            <a:r>
              <a:rPr lang="it-IT" sz="2000" dirty="0">
                <a:latin typeface="+mj-lt"/>
              </a:rPr>
              <a:t>: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sz="2000" dirty="0">
                <a:latin typeface="+mj-lt"/>
              </a:rPr>
              <a:t>Tirocini Robert </a:t>
            </a:r>
            <a:r>
              <a:rPr lang="it-IT" sz="2000" dirty="0" err="1">
                <a:latin typeface="+mj-lt"/>
              </a:rPr>
              <a:t>Schuman</a:t>
            </a:r>
            <a:r>
              <a:rPr lang="it-IT" sz="2000" dirty="0">
                <a:latin typeface="+mj-lt"/>
              </a:rPr>
              <a:t>, opzione generale</a:t>
            </a:r>
            <a:br>
              <a:rPr lang="it-IT" sz="2000" dirty="0">
                <a:latin typeface="+mj-lt"/>
              </a:rPr>
            </a:br>
            <a:endParaRPr lang="it-IT" sz="2000" dirty="0">
              <a:latin typeface="+mj-lt"/>
            </a:endParaRP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sz="2000" dirty="0">
                <a:latin typeface="+mj-lt"/>
              </a:rPr>
              <a:t>Tirocini Robert </a:t>
            </a:r>
            <a:r>
              <a:rPr lang="it-IT" sz="2000" dirty="0" err="1">
                <a:latin typeface="+mj-lt"/>
              </a:rPr>
              <a:t>Schuman</a:t>
            </a:r>
            <a:r>
              <a:rPr lang="it-IT" sz="2000" dirty="0">
                <a:latin typeface="+mj-lt"/>
              </a:rPr>
              <a:t>, opzione giornalismo </a:t>
            </a:r>
          </a:p>
          <a:p>
            <a:pPr marL="109728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it-IT" sz="1800" dirty="0" smtClean="0">
                <a:latin typeface="+mj-lt"/>
              </a:rPr>
              <a:t>    Esperienza </a:t>
            </a:r>
            <a:r>
              <a:rPr lang="it-IT" sz="1800" dirty="0">
                <a:latin typeface="+mj-lt"/>
              </a:rPr>
              <a:t>professionale comprovata da pubblicazioni; iscrizione </a:t>
            </a:r>
            <a:r>
              <a:rPr lang="it-IT" sz="1800" dirty="0" smtClean="0">
                <a:latin typeface="+mj-lt"/>
              </a:rPr>
              <a:t>  </a:t>
            </a:r>
          </a:p>
          <a:p>
            <a:pPr marL="109728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it-IT" sz="1800" dirty="0" smtClean="0">
                <a:latin typeface="+mj-lt"/>
              </a:rPr>
              <a:t>    all’ordine </a:t>
            </a:r>
            <a:r>
              <a:rPr lang="it-IT" sz="1800" dirty="0">
                <a:latin typeface="+mj-lt"/>
              </a:rPr>
              <a:t>dei giornalisti; formazione giornalistica</a:t>
            </a:r>
          </a:p>
          <a:p>
            <a:pPr marL="109728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2000" dirty="0">
              <a:latin typeface="+mj-lt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it-IT" sz="2000" b="1" u="sng" dirty="0">
                <a:latin typeface="+mj-lt"/>
              </a:rPr>
              <a:t>Requisiti:</a:t>
            </a:r>
            <a:r>
              <a:rPr lang="it-IT" sz="2000" dirty="0">
                <a:latin typeface="+mj-lt"/>
              </a:rPr>
              <a:t> Laurea triennale o diploma equipollente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2000" dirty="0">
              <a:latin typeface="+mj-lt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it-IT" sz="2000" b="1" u="sng" dirty="0">
                <a:latin typeface="+mj-lt"/>
              </a:rPr>
              <a:t>Durata:</a:t>
            </a:r>
            <a:r>
              <a:rPr lang="it-IT" sz="2000" dirty="0">
                <a:latin typeface="+mj-lt"/>
              </a:rPr>
              <a:t>  5 mesi non prorogabili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GB" sz="1800" dirty="0"/>
          </a:p>
        </p:txBody>
      </p:sp>
      <p:pic>
        <p:nvPicPr>
          <p:cNvPr id="12292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1" y="5456069"/>
            <a:ext cx="6481763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002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978025" y="549275"/>
            <a:ext cx="8229600" cy="1066800"/>
          </a:xfrm>
        </p:spPr>
        <p:txBody>
          <a:bodyPr/>
          <a:lstStyle/>
          <a:p>
            <a:pPr algn="ctr" eaLnBrk="1" hangingPunct="1"/>
            <a:r>
              <a:rPr lang="it-IT" altLang="en-US" smtClean="0">
                <a:solidFill>
                  <a:schemeClr val="accent2"/>
                </a:solidFill>
              </a:rPr>
              <a:t>Tirocini di Formazione</a:t>
            </a:r>
            <a:endParaRPr lang="en-GB" altLang="en-US" smtClean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9138" y="1700214"/>
            <a:ext cx="8229600" cy="4325937"/>
          </a:xfrm>
        </p:spPr>
        <p:txBody>
          <a:bodyPr>
            <a:normAutofit fontScale="77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it-IT" sz="2000" b="1" u="sng" dirty="0">
                <a:latin typeface="+mj-lt"/>
              </a:rPr>
              <a:t>Comprendono: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1200" b="1" u="sng" dirty="0">
              <a:latin typeface="+mj-lt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sz="2000" dirty="0">
                <a:latin typeface="+mj-lt"/>
              </a:rPr>
              <a:t>Opzione Tirocinio non obbligatorio;</a:t>
            </a:r>
          </a:p>
          <a:p>
            <a:pPr marL="109728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2000" dirty="0">
              <a:latin typeface="+mj-lt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sz="2000" dirty="0">
                <a:latin typeface="+mj-lt"/>
              </a:rPr>
              <a:t>Opzione Tirocinio obbligatorio:</a:t>
            </a:r>
          </a:p>
          <a:p>
            <a:pPr marL="109728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it-IT" sz="2000" dirty="0">
                <a:latin typeface="+mj-lt"/>
              </a:rPr>
              <a:t>    nel quadro di un piano presso un’università o un istituto di insegnamento di    </a:t>
            </a:r>
          </a:p>
          <a:p>
            <a:pPr marL="109728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it-IT" sz="2000" dirty="0">
                <a:latin typeface="+mj-lt"/>
              </a:rPr>
              <a:t>    livello equivalente; della formazione professionale di alto livello organizzata </a:t>
            </a:r>
          </a:p>
          <a:p>
            <a:pPr marL="109728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it-IT" sz="2000" dirty="0">
                <a:latin typeface="+mj-lt"/>
              </a:rPr>
              <a:t>    da istituti/organismi pubblici; di un requisito per l’accesso all’esercizio di una </a:t>
            </a:r>
          </a:p>
          <a:p>
            <a:pPr marL="109728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it-IT" sz="2000" dirty="0">
                <a:latin typeface="+mj-lt"/>
              </a:rPr>
              <a:t>    professione.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2000" b="1" u="sng" dirty="0">
              <a:latin typeface="+mj-lt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2000" b="1" u="sng" dirty="0">
              <a:latin typeface="+mj-lt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2000" b="1" u="sng" dirty="0">
              <a:latin typeface="+mj-lt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it-IT" sz="2000" b="1" u="sng" dirty="0">
                <a:latin typeface="+mj-lt"/>
              </a:rPr>
              <a:t>Requisiti</a:t>
            </a:r>
            <a:r>
              <a:rPr lang="it-IT" sz="2000" dirty="0">
                <a:latin typeface="+mj-lt"/>
              </a:rPr>
              <a:t>: diploma di scuola superiore corrispondente al livello di accesso all'università (o diploma di studi superiori o tecnici di pari livello).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2000" b="1" u="sng" dirty="0" smtClean="0">
              <a:latin typeface="+mj-lt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2000" b="1" u="sng" dirty="0">
              <a:latin typeface="+mj-lt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it-IT" sz="2000" b="1" u="sng" dirty="0">
                <a:latin typeface="+mj-lt"/>
              </a:rPr>
              <a:t>Durata:</a:t>
            </a:r>
            <a:r>
              <a:rPr lang="it-IT" sz="2000" dirty="0">
                <a:latin typeface="+mj-lt"/>
              </a:rPr>
              <a:t> da 1 a 4 mesi – possibilità di proroga fino a un massimo di 2 mesi in </a:t>
            </a:r>
            <a:r>
              <a:rPr lang="it-IT" sz="2000" dirty="0" smtClean="0">
                <a:latin typeface="+mj-lt"/>
              </a:rPr>
              <a:t>casi </a:t>
            </a:r>
            <a:r>
              <a:rPr lang="it-IT" sz="2000" dirty="0">
                <a:latin typeface="+mj-lt"/>
              </a:rPr>
              <a:t>eccezionali.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it-IT" sz="2000" dirty="0">
                <a:latin typeface="+mj-lt"/>
              </a:rPr>
              <a:t> </a:t>
            </a:r>
          </a:p>
        </p:txBody>
      </p:sp>
      <p:pic>
        <p:nvPicPr>
          <p:cNvPr id="1331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239" y="5804296"/>
            <a:ext cx="258603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872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600200" y="637189"/>
            <a:ext cx="8229600" cy="1066800"/>
          </a:xfrm>
        </p:spPr>
        <p:txBody>
          <a:bodyPr/>
          <a:lstStyle/>
          <a:p>
            <a:pPr algn="ctr" eaLnBrk="1" hangingPunct="1"/>
            <a:r>
              <a:rPr lang="it-IT" altLang="en-US" sz="3200" dirty="0">
                <a:solidFill>
                  <a:schemeClr val="accent2"/>
                </a:solidFill>
              </a:rPr>
              <a:t>Date di inizio del tirocinio e </a:t>
            </a:r>
            <a:br>
              <a:rPr lang="it-IT" altLang="en-US" sz="3200" dirty="0">
                <a:solidFill>
                  <a:schemeClr val="accent2"/>
                </a:solidFill>
              </a:rPr>
            </a:br>
            <a:r>
              <a:rPr lang="it-IT" altLang="en-US" sz="3200" dirty="0">
                <a:solidFill>
                  <a:schemeClr val="accent2"/>
                </a:solidFill>
              </a:rPr>
              <a:t>scadenze degli atti di candidatura</a:t>
            </a:r>
            <a:endParaRPr lang="en-GB" alt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3750" y="1583764"/>
            <a:ext cx="8229600" cy="4324350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it-IT" sz="2400" dirty="0" smtClean="0">
              <a:latin typeface="+mj-lt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sz="2400" dirty="0" smtClean="0">
                <a:latin typeface="+mj-lt"/>
              </a:rPr>
              <a:t>Tirocini </a:t>
            </a:r>
            <a:r>
              <a:rPr lang="it-IT" sz="2400" dirty="0">
                <a:latin typeface="+mj-lt"/>
              </a:rPr>
              <a:t>di formazione non obbligatori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it-IT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it-IT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it-IT" sz="2400" dirty="0">
                <a:latin typeface="+mj-lt"/>
              </a:rPr>
              <a:t>Tirocini di formazione obbligatori</a:t>
            </a:r>
            <a:endParaRPr lang="en-GB" sz="2400" dirty="0">
              <a:latin typeface="+mj-lt"/>
            </a:endParaRPr>
          </a:p>
        </p:txBody>
      </p:sp>
      <p:pic>
        <p:nvPicPr>
          <p:cNvPr id="1434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539398"/>
            <a:ext cx="5638800" cy="144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186362"/>
            <a:ext cx="5638800" cy="143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259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1385</Words>
  <Application>Microsoft Office PowerPoint</Application>
  <PresentationFormat>Widescreen</PresentationFormat>
  <Paragraphs>461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41" baseType="lpstr">
      <vt:lpstr>SimSun</vt:lpstr>
      <vt:lpstr>Arial</vt:lpstr>
      <vt:lpstr>Arial Narrow</vt:lpstr>
      <vt:lpstr>Calibri</vt:lpstr>
      <vt:lpstr>Georgia</vt:lpstr>
      <vt:lpstr>Lucida Sans Unicode</vt:lpstr>
      <vt:lpstr>Times New Roman</vt:lpstr>
      <vt:lpstr>Trebuchet MS</vt:lpstr>
      <vt:lpstr>Verdana</vt:lpstr>
      <vt:lpstr>Wingdings</vt:lpstr>
      <vt:lpstr>Wingdings 2</vt:lpstr>
      <vt:lpstr>Urban</vt:lpstr>
      <vt:lpstr>Opportunità formative nelle Istituzioni europee</vt:lpstr>
      <vt:lpstr>Chi può candidarsi?</vt:lpstr>
      <vt:lpstr>Tirocini presso il</vt:lpstr>
      <vt:lpstr>Dove?</vt:lpstr>
      <vt:lpstr>Condizioni generali di ammissione</vt:lpstr>
      <vt:lpstr>Tirocini offerti</vt:lpstr>
      <vt:lpstr>Tirocini per titolari di diploma universitari  Borse di studio Schuman</vt:lpstr>
      <vt:lpstr>Tirocini di Formazione</vt:lpstr>
      <vt:lpstr>Date di inizio del tirocinio e  scadenze degli atti di candidatura</vt:lpstr>
      <vt:lpstr>Tirocini di traduzione  per titolari di diplomi universitari</vt:lpstr>
      <vt:lpstr>Tirocini di formazione alla traduzione </vt:lpstr>
      <vt:lpstr>Importante</vt:lpstr>
      <vt:lpstr>Application Form</vt:lpstr>
      <vt:lpstr>Procedura di ammissione</vt:lpstr>
      <vt:lpstr>Altre Istituzioni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 ulteriori informazioni</vt:lpstr>
    </vt:vector>
  </TitlesOfParts>
  <Company>European Parliament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Opportunità formative nelle Istituzioni europee</dc:title>
  <dc:creator>MONTI Stella</dc:creator>
  <cp:lastModifiedBy>MONTI Stella</cp:lastModifiedBy>
  <cp:revision>53</cp:revision>
  <dcterms:created xsi:type="dcterms:W3CDTF">2016-11-18T10:04:16Z</dcterms:created>
  <dcterms:modified xsi:type="dcterms:W3CDTF">2016-11-18T12:08:10Z</dcterms:modified>
</cp:coreProperties>
</file>